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307" r:id="rId3"/>
    <p:sldId id="330" r:id="rId4"/>
    <p:sldId id="305"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8" r:id="rId22"/>
    <p:sldId id="279" r:id="rId23"/>
    <p:sldId id="274" r:id="rId24"/>
    <p:sldId id="275" r:id="rId25"/>
    <p:sldId id="276" r:id="rId26"/>
    <p:sldId id="277" r:id="rId27"/>
    <p:sldId id="331" r:id="rId28"/>
    <p:sldId id="308" r:id="rId29"/>
    <p:sldId id="309" r:id="rId30"/>
    <p:sldId id="310" r:id="rId31"/>
    <p:sldId id="311" r:id="rId32"/>
    <p:sldId id="312" r:id="rId33"/>
    <p:sldId id="313" r:id="rId34"/>
    <p:sldId id="314" r:id="rId35"/>
    <p:sldId id="315" r:id="rId36"/>
    <p:sldId id="316" r:id="rId37"/>
    <p:sldId id="317" r:id="rId38"/>
    <p:sldId id="318" r:id="rId39"/>
    <p:sldId id="319" r:id="rId40"/>
    <p:sldId id="320" r:id="rId41"/>
    <p:sldId id="321" r:id="rId42"/>
    <p:sldId id="322" r:id="rId43"/>
    <p:sldId id="323" r:id="rId44"/>
    <p:sldId id="324" r:id="rId45"/>
    <p:sldId id="325" r:id="rId46"/>
    <p:sldId id="326" r:id="rId47"/>
    <p:sldId id="327" r:id="rId48"/>
    <p:sldId id="328" r:id="rId49"/>
    <p:sldId id="329"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861E0AA6-ABE0-46BF-B3C6-74F33E4D44F8}" type="datetimeFigureOut">
              <a:rPr lang="en-US" smtClean="0"/>
              <a:t>3/1/2014</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118FBAD-91D8-47FB-9067-4C0FE286CA3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1E0AA6-ABE0-46BF-B3C6-74F33E4D44F8}" type="datetimeFigureOut">
              <a:rPr lang="en-US" smtClean="0"/>
              <a:t>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1E0AA6-ABE0-46BF-B3C6-74F33E4D44F8}" type="datetimeFigureOut">
              <a:rPr lang="en-US" smtClean="0"/>
              <a:t>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1E0AA6-ABE0-46BF-B3C6-74F33E4D44F8}" type="datetimeFigureOut">
              <a:rPr lang="en-US" smtClean="0"/>
              <a:t>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1E0AA6-ABE0-46BF-B3C6-74F33E4D44F8}" type="datetimeFigureOut">
              <a:rPr lang="en-US" smtClean="0"/>
              <a:t>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61E0AA6-ABE0-46BF-B3C6-74F33E4D44F8}" type="datetimeFigureOut">
              <a:rPr lang="en-US" smtClean="0"/>
              <a:t>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8FBAD-91D8-47FB-9067-4C0FE286CA30}" type="slidenum">
              <a:rPr lang="en-US" smtClean="0"/>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61E0AA6-ABE0-46BF-B3C6-74F33E4D44F8}" type="datetimeFigureOut">
              <a:rPr lang="en-US" smtClean="0"/>
              <a:t>3/1/2014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18FBAD-91D8-47FB-9067-4C0FE286CA30}" type="slidenum">
              <a:rPr lang="en-US" smtClean="0"/>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1E0AA6-ABE0-46BF-B3C6-74F33E4D44F8}" type="datetimeFigureOut">
              <a:rPr lang="en-US" smtClean="0"/>
              <a:t>3/1/2014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1E0AA6-ABE0-46BF-B3C6-74F33E4D44F8}" type="datetimeFigureOut">
              <a:rPr lang="en-US" smtClean="0"/>
              <a:t>3/1/2014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18FBAD-91D8-47FB-9067-4C0FE286CA3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861E0AA6-ABE0-46BF-B3C6-74F33E4D44F8}" type="datetimeFigureOut">
              <a:rPr lang="en-US" smtClean="0"/>
              <a:t>3/1/2014</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B118FBAD-91D8-47FB-9067-4C0FE286CA3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861E0AA6-ABE0-46BF-B3C6-74F33E4D44F8}" type="datetimeFigureOut">
              <a:rPr lang="en-US" smtClean="0"/>
              <a:t>3/1/2014</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B118FBAD-91D8-47FB-9067-4C0FE286CA3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861E0AA6-ABE0-46BF-B3C6-74F33E4D44F8}" type="datetimeFigureOut">
              <a:rPr lang="en-US" smtClean="0"/>
              <a:t>3/1/2014</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118FBAD-91D8-47FB-9067-4C0FE286CA3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2.wav"/><Relationship Id="rId1" Type="http://schemas.openxmlformats.org/officeDocument/2006/relationships/slideLayout" Target="../slideLayouts/slideLayout8.xml"/><Relationship Id="rId4" Type="http://schemas.openxmlformats.org/officeDocument/2006/relationships/audio" Target="../media/audio2.wav"/></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066800"/>
            <a:ext cx="5723468" cy="1828090"/>
          </a:xfrm>
        </p:spPr>
        <p:txBody>
          <a:bodyPr/>
          <a:lstStyle/>
          <a:p>
            <a:r>
              <a:rPr lang="en-US" u="sng" dirty="0" smtClean="0">
                <a:solidFill>
                  <a:schemeClr val="accent1">
                    <a:lumMod val="50000"/>
                  </a:schemeClr>
                </a:solidFill>
              </a:rPr>
              <a:t>The Gilded Age and Progressive Reforms</a:t>
            </a:r>
            <a:endParaRPr lang="en-US" u="sng" dirty="0">
              <a:solidFill>
                <a:schemeClr val="accent1">
                  <a:lumMod val="5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2915323"/>
            <a:ext cx="5638800" cy="367074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83093">
            <a:off x="381000" y="2915322"/>
            <a:ext cx="2514600" cy="3664493"/>
          </a:xfrm>
          <a:prstGeom prst="rect">
            <a:avLst/>
          </a:prstGeom>
        </p:spPr>
      </p:pic>
    </p:spTree>
    <p:extLst>
      <p:ext uri="{BB962C8B-B14F-4D97-AF65-F5344CB8AC3E}">
        <p14:creationId xmlns:p14="http://schemas.microsoft.com/office/powerpoint/2010/main" val="23111183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rot="-60000">
            <a:off x="1147850" y="864900"/>
            <a:ext cx="3064827" cy="582624"/>
          </a:xfrm>
        </p:spPr>
        <p:txBody>
          <a:bodyPr>
            <a:normAutofit fontScale="90000"/>
          </a:bodyPr>
          <a:lstStyle/>
          <a:p>
            <a:r>
              <a:rPr lang="en-US" dirty="0" smtClean="0">
                <a:solidFill>
                  <a:schemeClr val="accent1">
                    <a:lumMod val="50000"/>
                  </a:schemeClr>
                </a:solidFill>
              </a:rPr>
              <a:t>Railroads and Politicians</a:t>
            </a:r>
            <a:endParaRPr lang="en-US" dirty="0">
              <a:solidFill>
                <a:schemeClr val="accent1">
                  <a:lumMod val="5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267785">
            <a:off x="4656549" y="1194493"/>
            <a:ext cx="3448137" cy="4265837"/>
          </a:xfrm>
        </p:spPr>
      </p:pic>
      <p:sp>
        <p:nvSpPr>
          <p:cNvPr id="7" name="Text Placeholder 6"/>
          <p:cNvSpPr>
            <a:spLocks noGrp="1"/>
          </p:cNvSpPr>
          <p:nvPr>
            <p:ph type="body" sz="half" idx="2"/>
          </p:nvPr>
        </p:nvSpPr>
        <p:spPr>
          <a:xfrm rot="-60000">
            <a:off x="1129141" y="1448360"/>
            <a:ext cx="3048891" cy="4275954"/>
          </a:xfrm>
        </p:spPr>
        <p:txBody>
          <a:bodyPr>
            <a:normAutofit lnSpcReduction="10000"/>
          </a:bodyPr>
          <a:lstStyle/>
          <a:p>
            <a:pPr marL="171450" indent="-171450" algn="l">
              <a:buFont typeface="Wingdings" pitchFamily="2" charset="2"/>
              <a:buChar char="v"/>
            </a:pPr>
            <a:r>
              <a:rPr lang="en-US" dirty="0">
                <a:latin typeface="+mj-lt"/>
              </a:rPr>
              <a:t>Railroad barons were notorious for bribing politicians during the Gilded Age</a:t>
            </a:r>
            <a:r>
              <a:rPr lang="en-US" dirty="0" smtClean="0">
                <a:latin typeface="+mj-lt"/>
              </a:rPr>
              <a:t>.</a:t>
            </a:r>
          </a:p>
          <a:p>
            <a:pPr algn="l"/>
            <a:endParaRPr lang="en-US" dirty="0">
              <a:latin typeface="+mj-lt"/>
            </a:endParaRPr>
          </a:p>
          <a:p>
            <a:pPr marL="171450" indent="-171450" algn="l">
              <a:buFont typeface="Wingdings" pitchFamily="2" charset="2"/>
              <a:buChar char="v"/>
            </a:pPr>
            <a:r>
              <a:rPr lang="en-US" dirty="0">
                <a:latin typeface="+mj-lt"/>
              </a:rPr>
              <a:t>Stock in the railroad companies was frequently handed out to Senators and Congressional Representatives – with the hope that they would vote for measures which encouraged the value of that stock to go up</a:t>
            </a:r>
            <a:r>
              <a:rPr lang="en-US" dirty="0" smtClean="0">
                <a:latin typeface="+mj-lt"/>
              </a:rPr>
              <a:t>!</a:t>
            </a:r>
          </a:p>
          <a:p>
            <a:pPr marL="171450" indent="-171450" algn="l">
              <a:buFont typeface="Wingdings" pitchFamily="2" charset="2"/>
              <a:buChar char="v"/>
            </a:pPr>
            <a:endParaRPr lang="en-US" dirty="0">
              <a:latin typeface="+mj-lt"/>
            </a:endParaRPr>
          </a:p>
          <a:p>
            <a:pPr marL="171450" indent="-171450" algn="l">
              <a:buFont typeface="Wingdings" pitchFamily="2" charset="2"/>
              <a:buChar char="v"/>
            </a:pPr>
            <a:r>
              <a:rPr lang="en-US" dirty="0">
                <a:latin typeface="+mj-lt"/>
              </a:rPr>
              <a:t>Valuable real estate along side the railroad tracks could also be granted to politicians. </a:t>
            </a:r>
          </a:p>
          <a:p>
            <a:pPr marL="285750" indent="-285750" algn="l">
              <a:buFont typeface="Wingdings" pitchFamily="2" charset="2"/>
              <a:buChar char="v"/>
            </a:pPr>
            <a:endParaRPr lang="en-US" dirty="0">
              <a:latin typeface="+mj-lt"/>
            </a:endParaRPr>
          </a:p>
        </p:txBody>
      </p:sp>
    </p:spTree>
    <p:extLst>
      <p:ext uri="{BB962C8B-B14F-4D97-AF65-F5344CB8AC3E}">
        <p14:creationId xmlns:p14="http://schemas.microsoft.com/office/powerpoint/2010/main" val="3355989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836940" y="862552"/>
            <a:ext cx="3659702" cy="1603661"/>
          </a:xfrm>
        </p:spPr>
        <p:txBody>
          <a:bodyPr>
            <a:normAutofit/>
          </a:bodyPr>
          <a:lstStyle/>
          <a:p>
            <a:pPr algn="l"/>
            <a:r>
              <a:rPr lang="en-US" dirty="0" smtClean="0">
                <a:solidFill>
                  <a:schemeClr val="accent1">
                    <a:lumMod val="50000"/>
                  </a:schemeClr>
                </a:solidFill>
              </a:rPr>
              <a:t>President Grover Cleveland &amp; the Interstate Commerce Act</a:t>
            </a:r>
            <a:endParaRPr lang="en-US" dirty="0">
              <a:solidFill>
                <a:schemeClr val="accent1">
                  <a:lumMod val="50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54575" y="1276838"/>
            <a:ext cx="3021013" cy="4374175"/>
          </a:xfrm>
        </p:spPr>
      </p:pic>
      <p:sp>
        <p:nvSpPr>
          <p:cNvPr id="6" name="Text Placeholder 5"/>
          <p:cNvSpPr>
            <a:spLocks noGrp="1"/>
          </p:cNvSpPr>
          <p:nvPr>
            <p:ph type="body" sz="half" idx="2"/>
          </p:nvPr>
        </p:nvSpPr>
        <p:spPr>
          <a:xfrm rot="-60000">
            <a:off x="914022" y="2485184"/>
            <a:ext cx="3552927" cy="3337274"/>
          </a:xfrm>
        </p:spPr>
        <p:txBody>
          <a:bodyPr>
            <a:normAutofit lnSpcReduction="10000"/>
          </a:bodyPr>
          <a:lstStyle/>
          <a:p>
            <a:pPr algn="l"/>
            <a:r>
              <a:rPr lang="en-US" dirty="0" smtClean="0">
                <a:latin typeface="+mj-lt"/>
              </a:rPr>
              <a:t>The Interstate Commerce Act was signed into law by President Grover Cleveland – an anti-trust and anti-monopoly leader – in 1887.  The law forbid railroad companies from offering rebates to companies who shipped larger quantities – giving smaller businesses the ability to compete on equal terms with the greater industrial interests.  Consider, for example, the rebates which were offered to Standard Oil Company, John Rockefeller’s juggernaut, which crushed smaller companies. </a:t>
            </a:r>
            <a:endParaRPr lang="en-US" dirty="0">
              <a:latin typeface="+mj-lt"/>
            </a:endParaRPr>
          </a:p>
        </p:txBody>
      </p:sp>
    </p:spTree>
    <p:extLst>
      <p:ext uri="{BB962C8B-B14F-4D97-AF65-F5344CB8AC3E}">
        <p14:creationId xmlns:p14="http://schemas.microsoft.com/office/powerpoint/2010/main" val="26582462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solidFill>
                  <a:schemeClr val="accent1">
                    <a:lumMod val="50000"/>
                  </a:schemeClr>
                </a:solidFill>
              </a:rPr>
              <a:t>The Sherman Anti-Trust Act</a:t>
            </a:r>
            <a:endParaRPr lang="en-US" u="sng" dirty="0">
              <a:solidFill>
                <a:schemeClr val="accent1">
                  <a:lumMod val="50000"/>
                </a:schemeClr>
              </a:solidFill>
            </a:endParaRPr>
          </a:p>
        </p:txBody>
      </p:sp>
      <p:sp>
        <p:nvSpPr>
          <p:cNvPr id="6" name="Content Placeholder 5"/>
          <p:cNvSpPr>
            <a:spLocks noGrp="1"/>
          </p:cNvSpPr>
          <p:nvPr>
            <p:ph idx="1"/>
          </p:nvPr>
        </p:nvSpPr>
        <p:spPr/>
        <p:txBody>
          <a:bodyPr>
            <a:normAutofit lnSpcReduction="10000"/>
          </a:bodyPr>
          <a:lstStyle/>
          <a:p>
            <a:r>
              <a:rPr lang="en-US" dirty="0" smtClean="0">
                <a:latin typeface="+mj-lt"/>
              </a:rPr>
              <a:t>The law was intended to prevent unfair combinations of businesses – trusts or pools, for example – from using unfair methods to destroy their competitors.  </a:t>
            </a:r>
          </a:p>
          <a:p>
            <a:r>
              <a:rPr lang="en-US" dirty="0" smtClean="0">
                <a:latin typeface="+mj-lt"/>
              </a:rPr>
              <a:t>The act was meant to protect consumers.</a:t>
            </a:r>
          </a:p>
          <a:p>
            <a:r>
              <a:rPr lang="en-US" dirty="0" smtClean="0">
                <a:latin typeface="+mj-lt"/>
              </a:rPr>
              <a:t>Unfortunately, judges willfully misinterpreted the law in several cases, claiming that the intention was to prevent labor unions from discouraging or disrupting free enterprise. </a:t>
            </a:r>
            <a:endParaRPr lang="en-US" dirty="0">
              <a:latin typeface="+mj-lt"/>
            </a:endParaRPr>
          </a:p>
        </p:txBody>
      </p:sp>
    </p:spTree>
    <p:extLst>
      <p:ext uri="{BB962C8B-B14F-4D97-AF65-F5344CB8AC3E}">
        <p14:creationId xmlns:p14="http://schemas.microsoft.com/office/powerpoint/2010/main" val="41688312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74988" y="864872"/>
            <a:ext cx="3064827" cy="964896"/>
          </a:xfrm>
        </p:spPr>
        <p:txBody>
          <a:bodyPr>
            <a:normAutofit fontScale="90000"/>
          </a:bodyPr>
          <a:lstStyle/>
          <a:p>
            <a:pPr algn="l"/>
            <a:r>
              <a:rPr lang="en-US" dirty="0" smtClean="0">
                <a:solidFill>
                  <a:schemeClr val="accent1">
                    <a:lumMod val="50000"/>
                  </a:schemeClr>
                </a:solidFill>
              </a:rPr>
              <a:t>Political Bosses like William “Boss” Tweed bought votes.</a:t>
            </a:r>
            <a:endParaRPr lang="en-US" dirty="0">
              <a:solidFill>
                <a:schemeClr val="accent1">
                  <a:lumMod val="50000"/>
                </a:schemeClr>
              </a:solidFill>
            </a:endParaRP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54575" y="1471173"/>
            <a:ext cx="3021013" cy="3985505"/>
          </a:xfrm>
        </p:spPr>
      </p:pic>
      <p:sp>
        <p:nvSpPr>
          <p:cNvPr id="6" name="Text Placeholder 5"/>
          <p:cNvSpPr>
            <a:spLocks noGrp="1"/>
          </p:cNvSpPr>
          <p:nvPr>
            <p:ph type="body" sz="half" idx="2"/>
          </p:nvPr>
        </p:nvSpPr>
        <p:spPr>
          <a:xfrm rot="-60000">
            <a:off x="1133130" y="1905455"/>
            <a:ext cx="3048891" cy="3818823"/>
          </a:xfrm>
        </p:spPr>
        <p:txBody>
          <a:bodyPr/>
          <a:lstStyle/>
          <a:p>
            <a:pPr marL="285750" indent="-285750" algn="l">
              <a:buFont typeface="Wingdings" pitchFamily="2" charset="2"/>
              <a:buChar char="q"/>
            </a:pPr>
            <a:r>
              <a:rPr lang="en-US" dirty="0" smtClean="0">
                <a:latin typeface="+mj-lt"/>
              </a:rPr>
              <a:t>Because they controlled all local contracts for  sewage, garbage collection, road construction, and building, “Boss” Tweed and the Tammany hall circle controlled much of the public spending in New York.</a:t>
            </a:r>
          </a:p>
          <a:p>
            <a:pPr marL="285750" indent="-285750" algn="l">
              <a:buFont typeface="Wingdings" pitchFamily="2" charset="2"/>
              <a:buChar char="q"/>
            </a:pPr>
            <a:r>
              <a:rPr lang="en-US" dirty="0" smtClean="0">
                <a:latin typeface="+mj-lt"/>
              </a:rPr>
              <a:t>By accepting bribes and kickbacks for these contracts, they could buy the votes of poor immigrant workers – who often sold their votes for a job, a meal, or a kindness during their time of need.</a:t>
            </a:r>
            <a:endParaRPr lang="en-US" dirty="0">
              <a:latin typeface="+mj-lt"/>
            </a:endParaRPr>
          </a:p>
        </p:txBody>
      </p:sp>
    </p:spTree>
    <p:extLst>
      <p:ext uri="{BB962C8B-B14F-4D97-AF65-F5344CB8AC3E}">
        <p14:creationId xmlns:p14="http://schemas.microsoft.com/office/powerpoint/2010/main" val="2419412872"/>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whoosh.wav"/>
          </p:stSnd>
        </p:sndAc>
      </p:transition>
    </mc:Choice>
    <mc:Fallback xmlns="">
      <p:transition spd="slow">
        <p:sndAc>
          <p:stSnd>
            <p:snd r:embed="rId4" name="whoosh.wav"/>
          </p:st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rot="-60000">
            <a:off x="1150522" y="864877"/>
            <a:ext cx="3064827" cy="888708"/>
          </a:xfrm>
        </p:spPr>
        <p:txBody>
          <a:bodyPr/>
          <a:lstStyle/>
          <a:p>
            <a:r>
              <a:rPr lang="en-US" dirty="0" smtClean="0">
                <a:solidFill>
                  <a:schemeClr val="accent1">
                    <a:lumMod val="50000"/>
                  </a:schemeClr>
                </a:solidFill>
              </a:rPr>
              <a:t>Kickbacks and Bribery </a:t>
            </a:r>
            <a:endParaRPr lang="en-US" dirty="0">
              <a:solidFill>
                <a:schemeClr val="accent1">
                  <a:lumMod val="5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4494" y="1066800"/>
            <a:ext cx="3372581" cy="4495800"/>
          </a:xfrm>
        </p:spPr>
      </p:pic>
      <p:sp>
        <p:nvSpPr>
          <p:cNvPr id="7" name="Text Placeholder 6"/>
          <p:cNvSpPr>
            <a:spLocks noGrp="1"/>
          </p:cNvSpPr>
          <p:nvPr>
            <p:ph type="body" sz="half" idx="2"/>
          </p:nvPr>
        </p:nvSpPr>
        <p:spPr>
          <a:xfrm rot="-60000">
            <a:off x="1133736" y="1755732"/>
            <a:ext cx="3048891" cy="4187703"/>
          </a:xfrm>
        </p:spPr>
        <p:txBody>
          <a:bodyPr>
            <a:normAutofit fontScale="92500" lnSpcReduction="10000"/>
          </a:bodyPr>
          <a:lstStyle/>
          <a:p>
            <a:pPr marL="285750" indent="-285750" algn="l">
              <a:buFont typeface="Wingdings" pitchFamily="2" charset="2"/>
              <a:buChar char="v"/>
            </a:pPr>
            <a:r>
              <a:rPr lang="en-US" dirty="0" smtClean="0">
                <a:latin typeface="+mj-lt"/>
              </a:rPr>
              <a:t>Politicians who accept money from competitors hoping to secure a government contract have obviously been bribed.  Everyone can understand how this would hurt a city – contracts would go to people with the most money, not the most ability to complete the job cheaply.</a:t>
            </a:r>
          </a:p>
          <a:p>
            <a:pPr marL="285750" indent="-285750" algn="l">
              <a:buFont typeface="Wingdings" pitchFamily="2" charset="2"/>
              <a:buChar char="v"/>
            </a:pPr>
            <a:r>
              <a:rPr lang="en-US" dirty="0" smtClean="0">
                <a:latin typeface="+mj-lt"/>
              </a:rPr>
              <a:t>“Kickbacks” occur when government officials offer a company a contract for a high bid – with the expectation that the company will return part of the money to the politicians themselves.</a:t>
            </a:r>
          </a:p>
          <a:p>
            <a:pPr marL="285750" indent="-285750" algn="l">
              <a:buFont typeface="Wingdings" pitchFamily="2" charset="2"/>
              <a:buChar char="v"/>
            </a:pPr>
            <a:r>
              <a:rPr lang="en-US" dirty="0" smtClean="0">
                <a:latin typeface="+mj-lt"/>
              </a:rPr>
              <a:t>In both cases, the taxpayers lose out. </a:t>
            </a:r>
            <a:endParaRPr lang="en-US" dirty="0">
              <a:latin typeface="+mj-lt"/>
            </a:endParaRPr>
          </a:p>
        </p:txBody>
      </p:sp>
    </p:spTree>
    <p:extLst>
      <p:ext uri="{BB962C8B-B14F-4D97-AF65-F5344CB8AC3E}">
        <p14:creationId xmlns:p14="http://schemas.microsoft.com/office/powerpoint/2010/main" val="8964949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sz="3200" dirty="0" smtClean="0">
                <a:solidFill>
                  <a:schemeClr val="accent1">
                    <a:lumMod val="50000"/>
                  </a:schemeClr>
                </a:solidFill>
              </a:rPr>
              <a:t>Thomas Nast, the political cartoonist: “Who Stole the People’s Money?” </a:t>
            </a:r>
            <a:endParaRPr lang="en-US" sz="3200" dirty="0">
              <a:solidFill>
                <a:schemeClr val="accent1">
                  <a:lumMod val="50000"/>
                </a:schemeClr>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905000"/>
            <a:ext cx="5791200" cy="4221142"/>
          </a:xfrm>
        </p:spPr>
      </p:pic>
    </p:spTree>
    <p:extLst>
      <p:ext uri="{BB962C8B-B14F-4D97-AF65-F5344CB8AC3E}">
        <p14:creationId xmlns:p14="http://schemas.microsoft.com/office/powerpoint/2010/main" val="139956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800" dirty="0" err="1" smtClean="0">
                <a:solidFill>
                  <a:schemeClr val="accent1">
                    <a:lumMod val="50000"/>
                  </a:schemeClr>
                </a:solidFill>
              </a:rPr>
              <a:t>William</a:t>
            </a:r>
            <a:r>
              <a:rPr lang="en-US" dirty="0" err="1" smtClean="0">
                <a:solidFill>
                  <a:schemeClr val="accent1">
                    <a:lumMod val="50000"/>
                  </a:schemeClr>
                </a:solidFill>
              </a:rPr>
              <a:t>“</a:t>
            </a:r>
            <a:r>
              <a:rPr lang="en-US" sz="3100" dirty="0" err="1" smtClean="0">
                <a:solidFill>
                  <a:schemeClr val="accent1">
                    <a:lumMod val="50000"/>
                  </a:schemeClr>
                </a:solidFill>
              </a:rPr>
              <a:t>Boss</a:t>
            </a:r>
            <a:r>
              <a:rPr lang="en-US" sz="3100" dirty="0" smtClean="0">
                <a:solidFill>
                  <a:schemeClr val="accent1">
                    <a:lumMod val="50000"/>
                  </a:schemeClr>
                </a:solidFill>
              </a:rPr>
              <a:t>” Tweed made it to jail eventually, but he was never truly </a:t>
            </a:r>
            <a:r>
              <a:rPr lang="en-US" sz="3100" u="sng" dirty="0" smtClean="0">
                <a:solidFill>
                  <a:schemeClr val="accent1">
                    <a:lumMod val="50000"/>
                  </a:schemeClr>
                </a:solidFill>
              </a:rPr>
              <a:t>condemned</a:t>
            </a:r>
            <a:r>
              <a:rPr lang="en-US" sz="3100" dirty="0" smtClean="0">
                <a:solidFill>
                  <a:schemeClr val="accent1">
                    <a:lumMod val="50000"/>
                  </a:schemeClr>
                </a:solidFill>
              </a:rPr>
              <a:t> by the people he had robbed…</a:t>
            </a:r>
            <a:endParaRPr lang="en-US" sz="3100"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2286000"/>
            <a:ext cx="3562440" cy="360362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27431">
            <a:off x="5064268" y="2364615"/>
            <a:ext cx="2581275" cy="3591339"/>
          </a:xfrm>
          <a:prstGeom prst="rect">
            <a:avLst/>
          </a:prstGeom>
        </p:spPr>
      </p:pic>
    </p:spTree>
    <p:extLst>
      <p:ext uri="{BB962C8B-B14F-4D97-AF65-F5344CB8AC3E}">
        <p14:creationId xmlns:p14="http://schemas.microsoft.com/office/powerpoint/2010/main" val="30259653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079683" y="864829"/>
            <a:ext cx="3064827" cy="1503037"/>
          </a:xfrm>
        </p:spPr>
        <p:txBody>
          <a:bodyPr/>
          <a:lstStyle/>
          <a:p>
            <a:r>
              <a:rPr lang="en-US" dirty="0" smtClean="0">
                <a:solidFill>
                  <a:schemeClr val="accent1">
                    <a:lumMod val="50000"/>
                  </a:schemeClr>
                </a:solidFill>
              </a:rPr>
              <a:t>“Fighting Bob” La </a:t>
            </a:r>
            <a:r>
              <a:rPr lang="en-US" dirty="0" err="1" smtClean="0">
                <a:solidFill>
                  <a:schemeClr val="accent1">
                    <a:lumMod val="50000"/>
                  </a:schemeClr>
                </a:solidFill>
              </a:rPr>
              <a:t>Follette</a:t>
            </a:r>
            <a:r>
              <a:rPr lang="en-US" dirty="0" smtClean="0">
                <a:solidFill>
                  <a:schemeClr val="accent1">
                    <a:lumMod val="50000"/>
                  </a:schemeClr>
                </a:solidFill>
              </a:rPr>
              <a:t> </a:t>
            </a:r>
            <a:endParaRPr lang="en-US" dirty="0">
              <a:solidFill>
                <a:schemeClr val="accent1">
                  <a:lumMod val="50000"/>
                </a:schemeClr>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08341" y="1142999"/>
            <a:ext cx="3645059" cy="4556323"/>
          </a:xfrm>
        </p:spPr>
      </p:pic>
      <p:sp>
        <p:nvSpPr>
          <p:cNvPr id="5" name="Text Placeholder 4"/>
          <p:cNvSpPr>
            <a:spLocks noGrp="1"/>
          </p:cNvSpPr>
          <p:nvPr>
            <p:ph type="body" sz="half" idx="2"/>
          </p:nvPr>
        </p:nvSpPr>
        <p:spPr>
          <a:xfrm rot="-60000">
            <a:off x="1139102" y="2589769"/>
            <a:ext cx="3048891" cy="3134458"/>
          </a:xfrm>
        </p:spPr>
        <p:txBody>
          <a:bodyPr/>
          <a:lstStyle/>
          <a:p>
            <a:pPr algn="l"/>
            <a:r>
              <a:rPr lang="en-US" dirty="0" smtClean="0">
                <a:latin typeface="+mj-lt"/>
              </a:rPr>
              <a:t>As the Senator from the state of Wisconsin, Robert “</a:t>
            </a:r>
            <a:r>
              <a:rPr lang="en-US" dirty="0" err="1" smtClean="0">
                <a:latin typeface="+mj-lt"/>
              </a:rPr>
              <a:t>Fightin</a:t>
            </a:r>
            <a:r>
              <a:rPr lang="en-US" dirty="0" smtClean="0">
                <a:latin typeface="+mj-lt"/>
              </a:rPr>
              <a:t>’ Bob” La </a:t>
            </a:r>
            <a:r>
              <a:rPr lang="en-US" dirty="0" err="1" smtClean="0">
                <a:latin typeface="+mj-lt"/>
              </a:rPr>
              <a:t>Follette</a:t>
            </a:r>
            <a:r>
              <a:rPr lang="en-US" dirty="0" smtClean="0">
                <a:latin typeface="+mj-lt"/>
              </a:rPr>
              <a:t> was well known for his efforts to empower ordinary consumers and voters.  He believed in economic justice – not the controlling interests of the railroads – and greater power for voters – more direct democracy, and less corruption from government officials on the local, state, and national level.  </a:t>
            </a:r>
            <a:endParaRPr lang="en-US" dirty="0">
              <a:latin typeface="+mj-lt"/>
            </a:endParaRPr>
          </a:p>
        </p:txBody>
      </p:sp>
    </p:spTree>
    <p:extLst>
      <p:ext uri="{BB962C8B-B14F-4D97-AF65-F5344CB8AC3E}">
        <p14:creationId xmlns:p14="http://schemas.microsoft.com/office/powerpoint/2010/main" val="42598467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solidFill>
                  <a:schemeClr val="accent1">
                    <a:lumMod val="50000"/>
                  </a:schemeClr>
                </a:solidFill>
              </a:rPr>
              <a:t>Progressive Voting Reforms</a:t>
            </a:r>
            <a:endParaRPr lang="en-US" u="sng" dirty="0">
              <a:solidFill>
                <a:schemeClr val="accent1">
                  <a:lumMod val="50000"/>
                </a:schemeClr>
              </a:solidFill>
            </a:endParaRPr>
          </a:p>
        </p:txBody>
      </p:sp>
      <p:sp>
        <p:nvSpPr>
          <p:cNvPr id="6" name="Content Placeholder 5"/>
          <p:cNvSpPr>
            <a:spLocks noGrp="1"/>
          </p:cNvSpPr>
          <p:nvPr>
            <p:ph idx="1"/>
          </p:nvPr>
        </p:nvSpPr>
        <p:spPr>
          <a:xfrm>
            <a:off x="1066800" y="1905000"/>
            <a:ext cx="7162800" cy="4038599"/>
          </a:xfrm>
        </p:spPr>
        <p:txBody>
          <a:bodyPr/>
          <a:lstStyle/>
          <a:p>
            <a:r>
              <a:rPr lang="en-US" u="sng" dirty="0" smtClean="0">
                <a:solidFill>
                  <a:schemeClr val="accent1">
                    <a:lumMod val="50000"/>
                  </a:schemeClr>
                </a:solidFill>
                <a:latin typeface="+mj-lt"/>
              </a:rPr>
              <a:t>The Primary System </a:t>
            </a:r>
            <a:r>
              <a:rPr lang="en-US" dirty="0" smtClean="0">
                <a:latin typeface="+mj-lt"/>
              </a:rPr>
              <a:t>– </a:t>
            </a:r>
            <a:r>
              <a:rPr lang="en-US" i="1" dirty="0" smtClean="0">
                <a:latin typeface="+mj-lt"/>
              </a:rPr>
              <a:t>Instead of allowing party leaders to pick their candidates, an election in which voters can choose their candidates is held. </a:t>
            </a:r>
          </a:p>
          <a:p>
            <a:r>
              <a:rPr lang="en-US" u="sng" dirty="0" smtClean="0">
                <a:solidFill>
                  <a:schemeClr val="accent1">
                    <a:lumMod val="50000"/>
                  </a:schemeClr>
                </a:solidFill>
                <a:latin typeface="+mj-lt"/>
              </a:rPr>
              <a:t>The Recall </a:t>
            </a:r>
            <a:r>
              <a:rPr lang="en-US" dirty="0" smtClean="0">
                <a:latin typeface="+mj-lt"/>
              </a:rPr>
              <a:t>– </a:t>
            </a:r>
            <a:r>
              <a:rPr lang="en-US" i="1" dirty="0" smtClean="0">
                <a:latin typeface="+mj-lt"/>
              </a:rPr>
              <a:t>a process by which people may vote to remove an elected official from office.</a:t>
            </a:r>
          </a:p>
          <a:p>
            <a:r>
              <a:rPr lang="en-US" u="sng" dirty="0" smtClean="0">
                <a:solidFill>
                  <a:schemeClr val="accent1">
                    <a:lumMod val="50000"/>
                  </a:schemeClr>
                </a:solidFill>
                <a:latin typeface="+mj-lt"/>
              </a:rPr>
              <a:t>The Initiative </a:t>
            </a:r>
            <a:r>
              <a:rPr lang="en-US" dirty="0" smtClean="0">
                <a:latin typeface="+mj-lt"/>
              </a:rPr>
              <a:t>– </a:t>
            </a:r>
            <a:r>
              <a:rPr lang="en-US" i="1" dirty="0" smtClean="0">
                <a:latin typeface="+mj-lt"/>
              </a:rPr>
              <a:t>a process that allows voters to put a bill before the state legislature – without sponsorship by any particular delegate or member. </a:t>
            </a:r>
          </a:p>
          <a:p>
            <a:r>
              <a:rPr lang="en-US" u="sng" dirty="0" smtClean="0">
                <a:solidFill>
                  <a:schemeClr val="accent1">
                    <a:lumMod val="50000"/>
                  </a:schemeClr>
                </a:solidFill>
                <a:latin typeface="+mj-lt"/>
              </a:rPr>
              <a:t>The Referendum </a:t>
            </a:r>
            <a:r>
              <a:rPr lang="en-US" dirty="0" smtClean="0">
                <a:latin typeface="+mj-lt"/>
              </a:rPr>
              <a:t>– </a:t>
            </a:r>
            <a:r>
              <a:rPr lang="en-US" i="1" dirty="0" smtClean="0">
                <a:latin typeface="+mj-lt"/>
              </a:rPr>
              <a:t>a way for the people to vote directly on a new law – or a tax increase.</a:t>
            </a:r>
            <a:endParaRPr lang="en-US" i="1" dirty="0">
              <a:latin typeface="+mj-lt"/>
            </a:endParaRPr>
          </a:p>
        </p:txBody>
      </p:sp>
    </p:spTree>
    <p:extLst>
      <p:ext uri="{BB962C8B-B14F-4D97-AF65-F5344CB8AC3E}">
        <p14:creationId xmlns:p14="http://schemas.microsoft.com/office/powerpoint/2010/main" val="2745423147"/>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arrow.wav"/>
          </p:stSnd>
        </p:sndAc>
      </p:transition>
    </mc:Choice>
    <mc:Fallback xmlns="">
      <p:transition spd="slow" advClick="0">
        <p:sndAc>
          <p:stSnd>
            <p:snd r:embed="rId3" name="arrow.wav"/>
          </p:stSnd>
        </p:sndAc>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u="sng" dirty="0" smtClean="0">
                <a:solidFill>
                  <a:schemeClr val="accent1">
                    <a:lumMod val="50000"/>
                  </a:schemeClr>
                </a:solidFill>
              </a:rPr>
              <a:t>The 16</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5" name="Content Placeholder 4"/>
          <p:cNvSpPr>
            <a:spLocks noGrp="1"/>
          </p:cNvSpPr>
          <p:nvPr>
            <p:ph sz="quarter" idx="13"/>
          </p:nvPr>
        </p:nvSpPr>
        <p:spPr>
          <a:xfrm>
            <a:off x="1066800" y="2121407"/>
            <a:ext cx="3505200" cy="3602736"/>
          </a:xfrm>
        </p:spPr>
        <p:txBody>
          <a:bodyPr>
            <a:noAutofit/>
          </a:bodyPr>
          <a:lstStyle/>
          <a:p>
            <a:pPr marL="0" indent="0">
              <a:buNone/>
            </a:pPr>
            <a:r>
              <a:rPr lang="en-US" sz="1800" dirty="0" smtClean="0">
                <a:latin typeface="+mj-lt"/>
              </a:rPr>
              <a:t>The 16</a:t>
            </a:r>
            <a:r>
              <a:rPr lang="en-US" sz="1800" baseline="30000" dirty="0" smtClean="0">
                <a:latin typeface="+mj-lt"/>
              </a:rPr>
              <a:t>th</a:t>
            </a:r>
            <a:r>
              <a:rPr lang="en-US" sz="1800" dirty="0" smtClean="0">
                <a:latin typeface="+mj-lt"/>
              </a:rPr>
              <a:t> Amendment created the graduated income tax, a method of collecting taxes based on the income of the individual citizen.  When courts ruled this unconstitutional, the Congress passed an amendment allowing it.  Since taxes are collected at different rates – the poor paying a lower rate of taxation, the wealthy pay higher rates – it distributes the tax burden to those who benefit the most in society. </a:t>
            </a:r>
            <a:endParaRPr lang="en-US" sz="1800" dirty="0">
              <a:latin typeface="+mj-lt"/>
            </a:endParaRPr>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44209" y="2057400"/>
            <a:ext cx="3509191" cy="3708046"/>
          </a:xfrm>
        </p:spPr>
      </p:pic>
    </p:spTree>
    <p:extLst>
      <p:ext uri="{BB962C8B-B14F-4D97-AF65-F5344CB8AC3E}">
        <p14:creationId xmlns:p14="http://schemas.microsoft.com/office/powerpoint/2010/main" val="35610782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600" y="990600"/>
            <a:ext cx="6254044" cy="1362075"/>
          </a:xfrm>
        </p:spPr>
        <p:txBody>
          <a:bodyPr>
            <a:normAutofit fontScale="90000"/>
          </a:bodyPr>
          <a:lstStyle/>
          <a:p>
            <a:r>
              <a:rPr lang="en-US" dirty="0" smtClean="0">
                <a:solidFill>
                  <a:schemeClr val="accent1">
                    <a:lumMod val="50000"/>
                  </a:schemeClr>
                </a:solidFill>
              </a:rPr>
              <a:t>Major Themes of the Gilded Age and Progressive Reform</a:t>
            </a:r>
            <a:endParaRPr lang="en-US" dirty="0">
              <a:solidFill>
                <a:schemeClr val="accent1">
                  <a:lumMod val="50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0" y="2286000"/>
            <a:ext cx="3086100" cy="36930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1627" y="2780511"/>
            <a:ext cx="3761373" cy="2704009"/>
          </a:xfrm>
          <a:prstGeom prst="rect">
            <a:avLst/>
          </a:prstGeom>
        </p:spPr>
      </p:pic>
    </p:spTree>
    <p:extLst>
      <p:ext uri="{BB962C8B-B14F-4D97-AF65-F5344CB8AC3E}">
        <p14:creationId xmlns:p14="http://schemas.microsoft.com/office/powerpoint/2010/main" val="40064642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17</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3" name="Content Placeholder 2"/>
          <p:cNvSpPr>
            <a:spLocks noGrp="1"/>
          </p:cNvSpPr>
          <p:nvPr>
            <p:ph sz="quarter" idx="13"/>
          </p:nvPr>
        </p:nvSpPr>
        <p:spPr>
          <a:xfrm>
            <a:off x="1298448" y="2121406"/>
            <a:ext cx="3200400" cy="3745993"/>
          </a:xfrm>
        </p:spPr>
        <p:txBody>
          <a:bodyPr>
            <a:normAutofit fontScale="70000" lnSpcReduction="20000"/>
          </a:bodyPr>
          <a:lstStyle/>
          <a:p>
            <a:pPr marL="0" indent="0">
              <a:buNone/>
            </a:pPr>
            <a:r>
              <a:rPr lang="en-US" dirty="0" smtClean="0">
                <a:latin typeface="+mj-lt"/>
              </a:rPr>
              <a:t>The 17th Amendment to the Constitution was another voter reform amendment– providing for the direct election of Senators.  Previously, Senators had been selected by State Legislatures, meaning that the party in power could select their own leaders according to party politics. In Wisconsin, the voters continued to choose Robert “</a:t>
            </a:r>
            <a:r>
              <a:rPr lang="en-US" dirty="0" err="1" smtClean="0">
                <a:latin typeface="+mj-lt"/>
              </a:rPr>
              <a:t>Fightin</a:t>
            </a:r>
            <a:r>
              <a:rPr lang="en-US" dirty="0" smtClean="0">
                <a:latin typeface="+mj-lt"/>
              </a:rPr>
              <a:t>’ Bob” La </a:t>
            </a:r>
            <a:r>
              <a:rPr lang="en-US" dirty="0" err="1" smtClean="0">
                <a:latin typeface="+mj-lt"/>
              </a:rPr>
              <a:t>Follette</a:t>
            </a:r>
            <a:r>
              <a:rPr lang="en-US" dirty="0" smtClean="0">
                <a:latin typeface="+mj-lt"/>
              </a:rPr>
              <a:t>, largely for his anti-trust and anti-monopoly stances.  Voting reforms that empowered the people were characteristic of the Progressive Era. </a:t>
            </a:r>
            <a:endParaRPr lang="en-US" dirty="0">
              <a:latin typeface="+mj-lt"/>
            </a:endParaRPr>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rot="440958">
            <a:off x="4665924" y="1848013"/>
            <a:ext cx="2942656" cy="4040261"/>
          </a:xfrm>
        </p:spPr>
      </p:pic>
    </p:spTree>
    <p:extLst>
      <p:ext uri="{BB962C8B-B14F-4D97-AF65-F5344CB8AC3E}">
        <p14:creationId xmlns:p14="http://schemas.microsoft.com/office/powerpoint/2010/main" val="38172825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18</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3" name="Content Placeholder 2"/>
          <p:cNvSpPr>
            <a:spLocks noGrp="1"/>
          </p:cNvSpPr>
          <p:nvPr>
            <p:ph sz="quarter" idx="13"/>
          </p:nvPr>
        </p:nvSpPr>
        <p:spPr/>
        <p:txBody>
          <a:bodyPr>
            <a:normAutofit fontScale="77500" lnSpcReduction="20000"/>
          </a:bodyPr>
          <a:lstStyle/>
          <a:p>
            <a:r>
              <a:rPr lang="en-US" dirty="0" smtClean="0">
                <a:latin typeface="+mj-lt"/>
              </a:rPr>
              <a:t>The Eighteenth is better known as the Prohibition amendment.  It is one of the only changes to the Constitution which actively repressed liberty in the United States – and codified moralizing on the part of middle class, Protestant citizens.  Not coincidentally, it is also the only amendment in United States History which was repealed!</a:t>
            </a:r>
            <a:endParaRPr lang="en-US" dirty="0">
              <a:latin typeface="+mj-lt"/>
            </a:endParaRP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64075" y="2374226"/>
            <a:ext cx="3200400" cy="3095386"/>
          </a:xfrm>
        </p:spPr>
      </p:pic>
    </p:spTree>
    <p:extLst>
      <p:ext uri="{BB962C8B-B14F-4D97-AF65-F5344CB8AC3E}">
        <p14:creationId xmlns:p14="http://schemas.microsoft.com/office/powerpoint/2010/main" val="11611129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19</a:t>
            </a:r>
            <a:r>
              <a:rPr lang="en-US" u="sng" baseline="30000" dirty="0" smtClean="0">
                <a:solidFill>
                  <a:schemeClr val="accent1">
                    <a:lumMod val="50000"/>
                  </a:schemeClr>
                </a:solidFill>
              </a:rPr>
              <a:t>th</a:t>
            </a:r>
            <a:r>
              <a:rPr lang="en-US" u="sng" dirty="0" smtClean="0">
                <a:solidFill>
                  <a:schemeClr val="accent1">
                    <a:lumMod val="50000"/>
                  </a:schemeClr>
                </a:solidFill>
              </a:rPr>
              <a:t> Amendment</a:t>
            </a:r>
            <a:endParaRPr lang="en-US" u="sng" dirty="0">
              <a:solidFill>
                <a:schemeClr val="accent1">
                  <a:lumMod val="50000"/>
                </a:schemeClr>
              </a:solidFill>
            </a:endParaRPr>
          </a:p>
        </p:txBody>
      </p:sp>
      <p:sp>
        <p:nvSpPr>
          <p:cNvPr id="3" name="Content Placeholder 2"/>
          <p:cNvSpPr>
            <a:spLocks noGrp="1"/>
          </p:cNvSpPr>
          <p:nvPr>
            <p:ph sz="quarter" idx="13"/>
          </p:nvPr>
        </p:nvSpPr>
        <p:spPr/>
        <p:txBody>
          <a:bodyPr>
            <a:normAutofit fontScale="92500" lnSpcReduction="20000"/>
          </a:bodyPr>
          <a:lstStyle/>
          <a:p>
            <a:r>
              <a:rPr lang="en-US" dirty="0" smtClean="0">
                <a:latin typeface="+mj-lt"/>
              </a:rPr>
              <a:t>This long overdue change to the Constitution allowed women the right to vote in national elections.  Women had been eligible to vote in state and local elections for quite some time, particularly in the Western States.</a:t>
            </a:r>
            <a:endParaRPr lang="en-US" dirty="0">
              <a:latin typeface="+mj-lt"/>
            </a:endParaRP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19047" y="2119313"/>
            <a:ext cx="2690456" cy="3605212"/>
          </a:xfrm>
        </p:spPr>
      </p:pic>
    </p:spTree>
    <p:extLst>
      <p:ext uri="{BB962C8B-B14F-4D97-AF65-F5344CB8AC3E}">
        <p14:creationId xmlns:p14="http://schemas.microsoft.com/office/powerpoint/2010/main" val="29200347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solidFill>
                  <a:schemeClr val="accent1">
                    <a:lumMod val="50000"/>
                  </a:schemeClr>
                </a:solidFill>
              </a:rPr>
              <a:t>Muckrakers</a:t>
            </a:r>
            <a:endParaRPr lang="en-US" u="sng" dirty="0">
              <a:solidFill>
                <a:schemeClr val="accent1">
                  <a:lumMod val="50000"/>
                </a:schemeClr>
              </a:solidFill>
            </a:endParaRPr>
          </a:p>
        </p:txBody>
      </p:sp>
      <p:sp>
        <p:nvSpPr>
          <p:cNvPr id="6" name="Content Placeholder 5"/>
          <p:cNvSpPr>
            <a:spLocks noGrp="1"/>
          </p:cNvSpPr>
          <p:nvPr>
            <p:ph idx="1"/>
          </p:nvPr>
        </p:nvSpPr>
        <p:spPr/>
        <p:txBody>
          <a:bodyPr>
            <a:normAutofit fontScale="85000" lnSpcReduction="20000"/>
          </a:bodyPr>
          <a:lstStyle/>
          <a:p>
            <a:r>
              <a:rPr lang="en-US" dirty="0" smtClean="0">
                <a:latin typeface="+mj-lt"/>
              </a:rPr>
              <a:t>Theodore Roosevelt was trying to insult the journalists who went around exposing corruption and malpractice in society when he coined the phrase “muckraker.” He found these journalists bothersome. </a:t>
            </a:r>
          </a:p>
          <a:p>
            <a:r>
              <a:rPr lang="en-US" dirty="0" smtClean="0">
                <a:latin typeface="+mj-lt"/>
              </a:rPr>
              <a:t>Muckrakers kind of liked the sound of it, though!  </a:t>
            </a:r>
          </a:p>
          <a:p>
            <a:r>
              <a:rPr lang="en-US" dirty="0" smtClean="0">
                <a:latin typeface="+mj-lt"/>
              </a:rPr>
              <a:t>Muckrakers were crusading journalists who attempted to expose problems in society and then encourage the people – and the people’s government – to solve the problems.</a:t>
            </a:r>
          </a:p>
          <a:p>
            <a:r>
              <a:rPr lang="en-US" dirty="0" smtClean="0">
                <a:latin typeface="+mj-lt"/>
              </a:rPr>
              <a:t>Poverty, crime, living conditions, consumer safety, child labor, lynching, education, and economic exploitation were all addressed by muckrakers. </a:t>
            </a:r>
            <a:endParaRPr lang="en-US" dirty="0">
              <a:latin typeface="+mj-lt"/>
            </a:endParaRPr>
          </a:p>
        </p:txBody>
      </p:sp>
    </p:spTree>
    <p:extLst>
      <p:ext uri="{BB962C8B-B14F-4D97-AF65-F5344CB8AC3E}">
        <p14:creationId xmlns:p14="http://schemas.microsoft.com/office/powerpoint/2010/main" val="12449819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75552" y="864866"/>
            <a:ext cx="3064827" cy="1029693"/>
          </a:xfrm>
        </p:spPr>
        <p:txBody>
          <a:bodyPr/>
          <a:lstStyle/>
          <a:p>
            <a:r>
              <a:rPr lang="en-US" u="sng" dirty="0" smtClean="0">
                <a:solidFill>
                  <a:schemeClr val="accent2">
                    <a:lumMod val="75000"/>
                  </a:schemeClr>
                </a:solidFill>
              </a:rPr>
              <a:t>Ida Tarbell</a:t>
            </a:r>
            <a:endParaRPr lang="en-US" u="sng" dirty="0">
              <a:solidFill>
                <a:schemeClr val="accent2">
                  <a:lumMod val="75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00600" y="2438400"/>
            <a:ext cx="3021013" cy="3607179"/>
          </a:xfrm>
          <a:effectLst>
            <a:outerShdw blurRad="50800" dist="50800" dir="5400000" algn="ctr" rotWithShape="0">
              <a:schemeClr val="accent1">
                <a:lumMod val="60000"/>
                <a:lumOff val="40000"/>
              </a:schemeClr>
            </a:outerShdw>
          </a:effectLst>
        </p:spPr>
      </p:pic>
      <p:sp>
        <p:nvSpPr>
          <p:cNvPr id="6" name="Text Placeholder 5"/>
          <p:cNvSpPr>
            <a:spLocks noGrp="1"/>
          </p:cNvSpPr>
          <p:nvPr>
            <p:ph type="body" sz="half" idx="2"/>
          </p:nvPr>
        </p:nvSpPr>
        <p:spPr>
          <a:xfrm rot="-60000">
            <a:off x="1089919" y="1931401"/>
            <a:ext cx="3048891" cy="2675998"/>
          </a:xfrm>
        </p:spPr>
        <p:txBody>
          <a:bodyPr>
            <a:normAutofit fontScale="92500" lnSpcReduction="10000"/>
          </a:bodyPr>
          <a:lstStyle/>
          <a:p>
            <a:pPr algn="l"/>
            <a:r>
              <a:rPr lang="en-US" dirty="0" smtClean="0">
                <a:latin typeface="+mj-lt"/>
              </a:rPr>
              <a:t>Not to be confused with another muckraking journalist – Ida B. Wells – Ida Tarbell was the author of the book </a:t>
            </a:r>
            <a:r>
              <a:rPr lang="en-US" i="1" u="sng" dirty="0" smtClean="0">
                <a:latin typeface="+mj-lt"/>
              </a:rPr>
              <a:t>A History of the Standard Oil Company</a:t>
            </a:r>
            <a:r>
              <a:rPr lang="en-US" dirty="0" smtClean="0">
                <a:latin typeface="+mj-lt"/>
              </a:rPr>
              <a:t>.  In her work, Tarbell describe the unscrupulous and illegal methods John D. Rockefeller had used in order to create his monopolistic control of the oil industry – The Standard Oil Trust was eventually  destroyed by the courts. </a:t>
            </a:r>
            <a:endParaRPr lang="en-US" dirty="0">
              <a:latin typeface="+mj-lt"/>
            </a:endParaRPr>
          </a:p>
        </p:txBody>
      </p:sp>
      <p:sp>
        <p:nvSpPr>
          <p:cNvPr id="9" name="Rounded Rectangle 8"/>
          <p:cNvSpPr/>
          <p:nvPr/>
        </p:nvSpPr>
        <p:spPr>
          <a:xfrm>
            <a:off x="1143000" y="4572000"/>
            <a:ext cx="3200400" cy="12192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smtClean="0">
                <a:solidFill>
                  <a:schemeClr val="tx1"/>
                </a:solidFill>
                <a:latin typeface="Calibri" pitchFamily="34" charset="0"/>
                <a:cs typeface="Calibri" pitchFamily="34" charset="0"/>
              </a:rPr>
              <a:t>“There is no man more dangerous, in a position of power, than he who refuses to accept as a working truth… </a:t>
            </a:r>
            <a:endParaRPr lang="en-US" i="1" dirty="0">
              <a:solidFill>
                <a:schemeClr val="tx1"/>
              </a:solidFill>
              <a:latin typeface="Calibri" pitchFamily="34" charset="0"/>
              <a:cs typeface="Calibri" pitchFamily="34" charset="0"/>
            </a:endParaRPr>
          </a:p>
        </p:txBody>
      </p:sp>
      <p:sp>
        <p:nvSpPr>
          <p:cNvPr id="10" name="Rounded Rectangle 9"/>
          <p:cNvSpPr/>
          <p:nvPr/>
        </p:nvSpPr>
        <p:spPr>
          <a:xfrm>
            <a:off x="4724400" y="914400"/>
            <a:ext cx="3276600" cy="13716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smtClean="0">
                <a:solidFill>
                  <a:schemeClr val="tx1"/>
                </a:solidFill>
                <a:latin typeface="Calibri" pitchFamily="34" charset="0"/>
                <a:cs typeface="Calibri" pitchFamily="34" charset="0"/>
              </a:rPr>
              <a:t>… the idea that all a man does should make for righteous and soundness – that even the fixing of a tariff rate must be moral…</a:t>
            </a:r>
            <a:endParaRPr lang="en-US" i="1"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val="37488218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072204" y="1017295"/>
            <a:ext cx="3064827" cy="646091"/>
          </a:xfrm>
        </p:spPr>
        <p:txBody>
          <a:bodyPr/>
          <a:lstStyle/>
          <a:p>
            <a:r>
              <a:rPr lang="en-US" dirty="0" smtClean="0">
                <a:solidFill>
                  <a:schemeClr val="accent2">
                    <a:lumMod val="75000"/>
                  </a:schemeClr>
                </a:solidFill>
              </a:rPr>
              <a:t>Jacob Riis</a:t>
            </a:r>
            <a:endParaRPr lang="en-US" dirty="0">
              <a:solidFill>
                <a:schemeClr val="accent2">
                  <a:lumMod val="75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60000">
            <a:off x="4829976" y="940504"/>
            <a:ext cx="3021012" cy="3392617"/>
          </a:xfrm>
        </p:spPr>
      </p:pic>
      <p:sp>
        <p:nvSpPr>
          <p:cNvPr id="4" name="Text Placeholder 3"/>
          <p:cNvSpPr>
            <a:spLocks noGrp="1"/>
          </p:cNvSpPr>
          <p:nvPr>
            <p:ph type="body" sz="half" idx="2"/>
          </p:nvPr>
        </p:nvSpPr>
        <p:spPr>
          <a:xfrm rot="-60000">
            <a:off x="1169443" y="1702772"/>
            <a:ext cx="3048891" cy="3056940"/>
          </a:xfrm>
        </p:spPr>
        <p:txBody>
          <a:bodyPr>
            <a:normAutofit lnSpcReduction="10000"/>
          </a:bodyPr>
          <a:lstStyle/>
          <a:p>
            <a:pPr algn="l"/>
            <a:r>
              <a:rPr lang="en-US" dirty="0" smtClean="0">
                <a:latin typeface="+mj-lt"/>
              </a:rPr>
              <a:t>Jacob Riis was a New York City photographer who was compelled by what he photographed to become a forceful advocate for the poor – and particularly for poor children.  Riis was the author of How the Other Half Lives – a muckraking photo-essay exposing the poverty, crime, and desperation of immigrant families in New York’s poorest </a:t>
            </a:r>
            <a:r>
              <a:rPr lang="en-US" dirty="0" err="1" smtClean="0">
                <a:latin typeface="+mj-lt"/>
              </a:rPr>
              <a:t>communiites</a:t>
            </a:r>
            <a:r>
              <a:rPr lang="en-US" dirty="0" smtClean="0">
                <a:latin typeface="+mj-lt"/>
              </a:rPr>
              <a:t>. </a:t>
            </a:r>
            <a:endParaRPr lang="en-US" dirty="0">
              <a:latin typeface="+mj-lt"/>
            </a:endParaRPr>
          </a:p>
        </p:txBody>
      </p:sp>
      <p:sp>
        <p:nvSpPr>
          <p:cNvPr id="6" name="Rounded Rectangle 5"/>
          <p:cNvSpPr/>
          <p:nvPr/>
        </p:nvSpPr>
        <p:spPr>
          <a:xfrm>
            <a:off x="1524000" y="4800600"/>
            <a:ext cx="6477000" cy="10668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 </a:t>
            </a:r>
            <a:r>
              <a:rPr lang="en-US" sz="1400" i="1" dirty="0" smtClean="0">
                <a:solidFill>
                  <a:schemeClr val="tx1"/>
                </a:solidFill>
                <a:latin typeface="Calibri" pitchFamily="34" charset="0"/>
                <a:cs typeface="Calibri" pitchFamily="34" charset="0"/>
              </a:rPr>
              <a:t>“When nothing seems to help, I go look at a stonecutter hammering away at his rock perhaps a hundred times without as much as a crack showing in it. Yet at the hundred and first blow it will split in two, and I know it was not that blow that did it, but all that had gone before.”</a:t>
            </a:r>
            <a:endParaRPr lang="en-US" sz="1400" i="1"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val="33946474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149094" y="1093488"/>
            <a:ext cx="3064827" cy="724939"/>
          </a:xfrm>
        </p:spPr>
        <p:txBody>
          <a:bodyPr/>
          <a:lstStyle/>
          <a:p>
            <a:r>
              <a:rPr lang="en-US" u="sng" dirty="0" smtClean="0">
                <a:solidFill>
                  <a:schemeClr val="accent2">
                    <a:lumMod val="75000"/>
                  </a:schemeClr>
                </a:solidFill>
              </a:rPr>
              <a:t>Upton Sinclair</a:t>
            </a:r>
            <a:endParaRPr lang="en-US" u="sng" dirty="0">
              <a:solidFill>
                <a:schemeClr val="accent2">
                  <a:lumMod val="75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60000">
            <a:off x="5005821" y="726340"/>
            <a:ext cx="2414528" cy="3533185"/>
          </a:xfrm>
        </p:spPr>
      </p:pic>
      <p:sp>
        <p:nvSpPr>
          <p:cNvPr id="4" name="Text Placeholder 3"/>
          <p:cNvSpPr>
            <a:spLocks noGrp="1"/>
          </p:cNvSpPr>
          <p:nvPr>
            <p:ph type="body" sz="half" idx="2"/>
          </p:nvPr>
        </p:nvSpPr>
        <p:spPr>
          <a:xfrm rot="-60000">
            <a:off x="1133095" y="1901466"/>
            <a:ext cx="3048891" cy="3822813"/>
          </a:xfrm>
        </p:spPr>
        <p:txBody>
          <a:bodyPr>
            <a:normAutofit fontScale="92500"/>
          </a:bodyPr>
          <a:lstStyle/>
          <a:p>
            <a:pPr algn="l"/>
            <a:r>
              <a:rPr lang="en-US" dirty="0" smtClean="0">
                <a:latin typeface="+mj-lt"/>
              </a:rPr>
              <a:t>The novel </a:t>
            </a:r>
            <a:r>
              <a:rPr lang="en-US" i="1" u="sng" dirty="0" smtClean="0">
                <a:latin typeface="+mj-lt"/>
              </a:rPr>
              <a:t>The Jungle </a:t>
            </a:r>
            <a:r>
              <a:rPr lang="en-US" dirty="0" smtClean="0">
                <a:latin typeface="+mj-lt"/>
              </a:rPr>
              <a:t>is really a story of immigration and the need to reform the working conditions in our nation’s urban centers – particularly in Chicago, where </a:t>
            </a:r>
            <a:r>
              <a:rPr lang="en-US" dirty="0" err="1" smtClean="0">
                <a:latin typeface="+mj-lt"/>
              </a:rPr>
              <a:t>Jurgis</a:t>
            </a:r>
            <a:r>
              <a:rPr lang="en-US" dirty="0" smtClean="0">
                <a:latin typeface="+mj-lt"/>
              </a:rPr>
              <a:t> is doomed to a life of low wages, injury, and alcoholism.  But part of the novel which captured the public’s attention was the disgusting description of the goings on in the meatpacking plants in fictional “</a:t>
            </a:r>
            <a:r>
              <a:rPr lang="en-US" dirty="0" err="1" smtClean="0">
                <a:latin typeface="+mj-lt"/>
              </a:rPr>
              <a:t>Packingtown</a:t>
            </a:r>
            <a:r>
              <a:rPr lang="en-US" dirty="0" smtClean="0">
                <a:latin typeface="+mj-lt"/>
              </a:rPr>
              <a:t>.”  As a result of his novel, the Meat Inspection Act and the Pure Food and Drug Acts were passed in short order – approved by TR!</a:t>
            </a:r>
            <a:endParaRPr lang="en-US" dirty="0">
              <a:latin typeface="+mj-lt"/>
            </a:endParaRPr>
          </a:p>
        </p:txBody>
      </p:sp>
      <p:sp>
        <p:nvSpPr>
          <p:cNvPr id="6" name="Rounded Rectangle 5"/>
          <p:cNvSpPr/>
          <p:nvPr/>
        </p:nvSpPr>
        <p:spPr>
          <a:xfrm>
            <a:off x="4648200" y="4419600"/>
            <a:ext cx="3429000" cy="17526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smtClean="0">
                <a:solidFill>
                  <a:schemeClr val="tx1"/>
                </a:solidFill>
                <a:latin typeface="Calibri" pitchFamily="34" charset="0"/>
                <a:cs typeface="Calibri" pitchFamily="34" charset="0"/>
              </a:rPr>
              <a:t>“I aimed for the public’s heart, and by accident, I hit it in the stomach.”</a:t>
            </a:r>
          </a:p>
          <a:p>
            <a:pPr marL="285750" indent="-285750">
              <a:buFontTx/>
              <a:buChar char="-"/>
            </a:pPr>
            <a:r>
              <a:rPr lang="en-US" b="1" dirty="0" smtClean="0">
                <a:solidFill>
                  <a:schemeClr val="tx1"/>
                </a:solidFill>
                <a:latin typeface="Calibri" pitchFamily="34" charset="0"/>
                <a:cs typeface="Calibri" pitchFamily="34" charset="0"/>
              </a:rPr>
              <a:t>Upton Sinclair</a:t>
            </a:r>
            <a:r>
              <a:rPr lang="en-US" dirty="0" smtClean="0">
                <a:solidFill>
                  <a:schemeClr val="tx1"/>
                </a:solidFill>
              </a:rPr>
              <a:t>, </a:t>
            </a:r>
            <a:r>
              <a:rPr lang="en-US" dirty="0" smtClean="0">
                <a:solidFill>
                  <a:schemeClr val="tx1"/>
                </a:solidFill>
                <a:latin typeface="Calibri" pitchFamily="34" charset="0"/>
                <a:cs typeface="Calibri" pitchFamily="34" charset="0"/>
              </a:rPr>
              <a:t>Socialist,</a:t>
            </a:r>
          </a:p>
          <a:p>
            <a:r>
              <a:rPr lang="en-US" dirty="0">
                <a:solidFill>
                  <a:schemeClr val="tx1"/>
                </a:solidFill>
                <a:latin typeface="Calibri" pitchFamily="34" charset="0"/>
                <a:cs typeface="Calibri" pitchFamily="34" charset="0"/>
              </a:rPr>
              <a:t>	</a:t>
            </a:r>
            <a:r>
              <a:rPr lang="en-US" dirty="0" smtClean="0">
                <a:solidFill>
                  <a:schemeClr val="tx1"/>
                </a:solidFill>
                <a:latin typeface="Calibri" pitchFamily="34" charset="0"/>
                <a:cs typeface="Calibri" pitchFamily="34" charset="0"/>
              </a:rPr>
              <a:t>Novelist, Activist</a:t>
            </a:r>
            <a:r>
              <a:rPr lang="en-US" dirty="0" smtClean="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1820122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1155882" y="864829"/>
            <a:ext cx="3064827" cy="1503037"/>
          </a:xfrm>
        </p:spPr>
        <p:txBody>
          <a:bodyPr/>
          <a:lstStyle/>
          <a:p>
            <a:r>
              <a:rPr lang="en-US" dirty="0" smtClean="0">
                <a:solidFill>
                  <a:schemeClr val="accent2">
                    <a:lumMod val="50000"/>
                  </a:schemeClr>
                </a:solidFill>
              </a:rPr>
              <a:t>Jane Addams – Founder, Hull House in Chicago</a:t>
            </a:r>
            <a:endParaRPr lang="en-US" dirty="0">
              <a:solidFill>
                <a:schemeClr val="accent2">
                  <a:lumMod val="50000"/>
                </a:schemeClr>
              </a:solidFill>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69988" y="1143000"/>
            <a:ext cx="3227865" cy="4419600"/>
          </a:xfrm>
        </p:spPr>
      </p:pic>
      <p:sp>
        <p:nvSpPr>
          <p:cNvPr id="4" name="Text Placeholder 3"/>
          <p:cNvSpPr>
            <a:spLocks noGrp="1"/>
          </p:cNvSpPr>
          <p:nvPr>
            <p:ph type="body" sz="half" idx="2"/>
          </p:nvPr>
        </p:nvSpPr>
        <p:spPr>
          <a:xfrm rot="-60000">
            <a:off x="1137142" y="2365210"/>
            <a:ext cx="3048891" cy="3359033"/>
          </a:xfrm>
        </p:spPr>
        <p:txBody>
          <a:bodyPr/>
          <a:lstStyle/>
          <a:p>
            <a:pPr algn="l"/>
            <a:r>
              <a:rPr lang="en-US" dirty="0" smtClean="0">
                <a:latin typeface="+mj-lt"/>
              </a:rPr>
              <a:t>While Upton Sinclair could write about the difficulties of families attempting to make a go of it in America, Jane Addams offered practical solutions for poor immigrant families by opening the Hull House in 1886.  A devoted pacifist with socialist inclinations, she provided food, shelter, job skills, education, and day care for immigrant families and Chicago’s working poor. </a:t>
            </a:r>
            <a:endParaRPr lang="en-US" dirty="0">
              <a:latin typeface="+mj-lt"/>
            </a:endParaRPr>
          </a:p>
        </p:txBody>
      </p:sp>
    </p:spTree>
    <p:extLst>
      <p:ext uri="{BB962C8B-B14F-4D97-AF65-F5344CB8AC3E}">
        <p14:creationId xmlns:p14="http://schemas.microsoft.com/office/powerpoint/2010/main" val="3524578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990600"/>
            <a:ext cx="6254044" cy="1362075"/>
          </a:xfrm>
        </p:spPr>
        <p:txBody>
          <a:bodyPr>
            <a:normAutofit/>
          </a:bodyPr>
          <a:lstStyle/>
          <a:p>
            <a:r>
              <a:rPr lang="en-US" dirty="0" smtClean="0">
                <a:solidFill>
                  <a:schemeClr val="accent1">
                    <a:lumMod val="50000"/>
                  </a:schemeClr>
                </a:solidFill>
              </a:rPr>
              <a:t>The Progressive Presidents</a:t>
            </a:r>
            <a:r>
              <a:rPr lang="en-US" dirty="0" smtClean="0"/>
              <a:t>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3200" y="1828801"/>
            <a:ext cx="3657599" cy="4129086"/>
          </a:xfrm>
          <a:prstGeom prst="rect">
            <a:avLst/>
          </a:prstGeom>
        </p:spPr>
      </p:pic>
    </p:spTree>
    <p:extLst>
      <p:ext uri="{BB962C8B-B14F-4D97-AF65-F5344CB8AC3E}">
        <p14:creationId xmlns:p14="http://schemas.microsoft.com/office/powerpoint/2010/main" val="5807049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chemeClr val="accent1">
                    <a:lumMod val="50000"/>
                  </a:schemeClr>
                </a:solidFill>
              </a:rPr>
              <a:t>President Theodore Roosevelt</a:t>
            </a:r>
            <a:endParaRPr lang="en-US" dirty="0">
              <a:solidFill>
                <a:schemeClr val="accent1">
                  <a:lumMod val="50000"/>
                </a:schemeClr>
              </a:solidFill>
            </a:endParaRPr>
          </a:p>
        </p:txBody>
      </p:sp>
      <p:pic>
        <p:nvPicPr>
          <p:cNvPr id="7" name="Content Placeholder 6"/>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64829" y="2174961"/>
            <a:ext cx="2867891" cy="3495502"/>
          </a:xfrm>
        </p:spPr>
      </p:pic>
      <p:sp>
        <p:nvSpPr>
          <p:cNvPr id="6" name="Content Placeholder 5"/>
          <p:cNvSpPr>
            <a:spLocks noGrp="1"/>
          </p:cNvSpPr>
          <p:nvPr>
            <p:ph sz="quarter" idx="14"/>
          </p:nvPr>
        </p:nvSpPr>
        <p:spPr/>
        <p:txBody>
          <a:bodyPr>
            <a:normAutofit fontScale="92500"/>
          </a:bodyPr>
          <a:lstStyle/>
          <a:p>
            <a:r>
              <a:rPr lang="en-US" dirty="0">
                <a:latin typeface="+mj-lt"/>
              </a:rPr>
              <a:t>"Don't any of you realize there's only one life between that madman and the presidency</a:t>
            </a:r>
            <a:r>
              <a:rPr lang="en-US" dirty="0" smtClean="0">
                <a:latin typeface="+mj-lt"/>
              </a:rPr>
              <a:t>?“</a:t>
            </a:r>
          </a:p>
          <a:p>
            <a:r>
              <a:rPr lang="en-US" dirty="0">
                <a:latin typeface="+mj-lt"/>
              </a:rPr>
              <a:t>"Now that damn cowboy is </a:t>
            </a:r>
            <a:r>
              <a:rPr lang="en-US" dirty="0" smtClean="0">
                <a:latin typeface="+mj-lt"/>
              </a:rPr>
              <a:t>president!" </a:t>
            </a:r>
          </a:p>
          <a:p>
            <a:pPr marL="68580" indent="0">
              <a:buNone/>
            </a:pPr>
            <a:r>
              <a:rPr lang="en-US" dirty="0">
                <a:latin typeface="+mj-lt"/>
              </a:rPr>
              <a:t>	</a:t>
            </a:r>
            <a:r>
              <a:rPr lang="en-US" dirty="0" smtClean="0">
                <a:latin typeface="+mj-lt"/>
              </a:rPr>
              <a:t>- </a:t>
            </a:r>
            <a:r>
              <a:rPr lang="en-US" dirty="0" smtClean="0">
                <a:solidFill>
                  <a:schemeClr val="accent1">
                    <a:lumMod val="50000"/>
                  </a:schemeClr>
                </a:solidFill>
                <a:latin typeface="+mj-lt"/>
              </a:rPr>
              <a:t>Mark Hanna, </a:t>
            </a:r>
          </a:p>
          <a:p>
            <a:pPr marL="68580" indent="0">
              <a:buNone/>
            </a:pPr>
            <a:r>
              <a:rPr lang="en-US" sz="1500" i="1" dirty="0" smtClean="0">
                <a:latin typeface="+mj-lt"/>
              </a:rPr>
              <a:t>Political Advisor to William McKinley</a:t>
            </a:r>
            <a:endParaRPr lang="en-US" sz="1500" i="1" dirty="0">
              <a:latin typeface="+mj-lt"/>
            </a:endParaRPr>
          </a:p>
        </p:txBody>
      </p:sp>
    </p:spTree>
    <p:extLst>
      <p:ext uri="{BB962C8B-B14F-4D97-AF65-F5344CB8AC3E}">
        <p14:creationId xmlns:p14="http://schemas.microsoft.com/office/powerpoint/2010/main" val="37966558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chemeClr val="accent1">
                    <a:lumMod val="50000"/>
                  </a:schemeClr>
                </a:solidFill>
              </a:rPr>
              <a:t>Major Themes of the Progressive Movement</a:t>
            </a:r>
            <a:endParaRPr lang="en-US" dirty="0">
              <a:solidFill>
                <a:schemeClr val="accent1">
                  <a:lumMod val="50000"/>
                </a:schemeClr>
              </a:solidFill>
            </a:endParaRPr>
          </a:p>
        </p:txBody>
      </p:sp>
      <p:sp>
        <p:nvSpPr>
          <p:cNvPr id="5" name="Content Placeholder 4"/>
          <p:cNvSpPr>
            <a:spLocks noGrp="1"/>
          </p:cNvSpPr>
          <p:nvPr>
            <p:ph idx="1"/>
          </p:nvPr>
        </p:nvSpPr>
        <p:spPr/>
        <p:txBody>
          <a:bodyPr>
            <a:normAutofit fontScale="92500"/>
          </a:bodyPr>
          <a:lstStyle/>
          <a:p>
            <a:pPr marL="457200" indent="-457200">
              <a:buFont typeface="+mj-lt"/>
              <a:buAutoNum type="arabicPeriod"/>
            </a:pPr>
            <a:r>
              <a:rPr lang="en-US" dirty="0" smtClean="0">
                <a:latin typeface="+mj-lt"/>
              </a:rPr>
              <a:t>The Expansion of Democratic Participation. </a:t>
            </a:r>
          </a:p>
          <a:p>
            <a:pPr marL="457200" indent="-457200">
              <a:buFont typeface="+mj-lt"/>
              <a:buAutoNum type="arabicPeriod"/>
            </a:pPr>
            <a:r>
              <a:rPr lang="en-US" dirty="0" smtClean="0">
                <a:latin typeface="+mj-lt"/>
              </a:rPr>
              <a:t>Helping the Poor and Improving Working Conditions. </a:t>
            </a:r>
          </a:p>
          <a:p>
            <a:pPr marL="457200" indent="-457200">
              <a:buFont typeface="+mj-lt"/>
              <a:buAutoNum type="arabicPeriod"/>
            </a:pPr>
            <a:r>
              <a:rPr lang="en-US" dirty="0" smtClean="0">
                <a:latin typeface="+mj-lt"/>
              </a:rPr>
              <a:t>Equal Rights and Greater Political Participation for Women. </a:t>
            </a:r>
          </a:p>
          <a:p>
            <a:pPr marL="457200" indent="-457200">
              <a:buFont typeface="+mj-lt"/>
              <a:buAutoNum type="arabicPeriod"/>
            </a:pPr>
            <a:r>
              <a:rPr lang="en-US" dirty="0" smtClean="0">
                <a:latin typeface="+mj-lt"/>
              </a:rPr>
              <a:t>The Temperance Movement</a:t>
            </a:r>
          </a:p>
          <a:p>
            <a:pPr marL="457200" indent="-457200">
              <a:buFont typeface="+mj-lt"/>
              <a:buAutoNum type="arabicPeriod"/>
            </a:pPr>
            <a:r>
              <a:rPr lang="en-US" dirty="0" smtClean="0">
                <a:latin typeface="+mj-lt"/>
              </a:rPr>
              <a:t>The Regulation of Businesses for Economic Justice.</a:t>
            </a:r>
          </a:p>
          <a:p>
            <a:pPr marL="457200" indent="-457200">
              <a:buFont typeface="+mj-lt"/>
              <a:buAutoNum type="arabicPeriod"/>
            </a:pPr>
            <a:r>
              <a:rPr lang="en-US" dirty="0" smtClean="0">
                <a:latin typeface="+mj-lt"/>
              </a:rPr>
              <a:t>Conservation of the Environment</a:t>
            </a:r>
            <a:endParaRPr lang="en-US" dirty="0">
              <a:latin typeface="+mj-lt"/>
            </a:endParaRPr>
          </a:p>
        </p:txBody>
      </p:sp>
    </p:spTree>
    <p:extLst>
      <p:ext uri="{BB962C8B-B14F-4D97-AF65-F5344CB8AC3E}">
        <p14:creationId xmlns:p14="http://schemas.microsoft.com/office/powerpoint/2010/main" val="21199469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50000"/>
                  </a:schemeClr>
                </a:solidFill>
              </a:rPr>
              <a:t>The Goals of Theodore Roosevelt</a:t>
            </a:r>
            <a:endParaRPr lang="en-US" dirty="0">
              <a:solidFill>
                <a:schemeClr val="accent1">
                  <a:lumMod val="50000"/>
                </a:schemeClr>
              </a:solidFill>
            </a:endParaRPr>
          </a:p>
        </p:txBody>
      </p:sp>
      <p:sp>
        <p:nvSpPr>
          <p:cNvPr id="6" name="Content Placeholder 5"/>
          <p:cNvSpPr>
            <a:spLocks noGrp="1"/>
          </p:cNvSpPr>
          <p:nvPr>
            <p:ph idx="1"/>
          </p:nvPr>
        </p:nvSpPr>
        <p:spPr/>
        <p:txBody>
          <a:bodyPr/>
          <a:lstStyle/>
          <a:p>
            <a:r>
              <a:rPr lang="en-US" dirty="0" smtClean="0">
                <a:latin typeface="+mj-lt"/>
              </a:rPr>
              <a:t>Roosevelt was a strong supporter of Progressive goals, including: </a:t>
            </a:r>
          </a:p>
          <a:p>
            <a:pPr marL="525780" indent="-457200">
              <a:buFont typeface="+mj-lt"/>
              <a:buAutoNum type="arabicPeriod"/>
            </a:pPr>
            <a:r>
              <a:rPr lang="en-US" dirty="0" smtClean="0">
                <a:latin typeface="+mj-lt"/>
              </a:rPr>
              <a:t>The regulation of unfair business practices like trusts and monopolies.</a:t>
            </a:r>
          </a:p>
          <a:p>
            <a:pPr marL="525780" indent="-457200">
              <a:buFont typeface="+mj-lt"/>
              <a:buAutoNum type="arabicPeriod"/>
            </a:pPr>
            <a:r>
              <a:rPr lang="en-US" dirty="0" smtClean="0">
                <a:latin typeface="+mj-lt"/>
              </a:rPr>
              <a:t>The preservation of natural resources and the environment.</a:t>
            </a:r>
          </a:p>
          <a:p>
            <a:pPr marL="525780" indent="-457200">
              <a:buFont typeface="+mj-lt"/>
              <a:buAutoNum type="arabicPeriod"/>
            </a:pPr>
            <a:r>
              <a:rPr lang="en-US" dirty="0" smtClean="0">
                <a:latin typeface="+mj-lt"/>
              </a:rPr>
              <a:t>The protection of consumers.</a:t>
            </a:r>
          </a:p>
          <a:p>
            <a:pPr marL="525780" indent="-457200">
              <a:buFont typeface="+mj-lt"/>
              <a:buAutoNum type="arabicPeriod"/>
            </a:pPr>
            <a:r>
              <a:rPr lang="en-US" dirty="0" smtClean="0">
                <a:latin typeface="+mj-lt"/>
              </a:rPr>
              <a:t>Worker’s rights as employees.</a:t>
            </a:r>
            <a:endParaRPr lang="en-US" dirty="0">
              <a:latin typeface="+mj-lt"/>
            </a:endParaRPr>
          </a:p>
        </p:txBody>
      </p:sp>
    </p:spTree>
    <p:extLst>
      <p:ext uri="{BB962C8B-B14F-4D97-AF65-F5344CB8AC3E}">
        <p14:creationId xmlns:p14="http://schemas.microsoft.com/office/powerpoint/2010/main" val="28681397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u="sng" dirty="0" smtClean="0">
                <a:solidFill>
                  <a:schemeClr val="accent1">
                    <a:lumMod val="50000"/>
                  </a:schemeClr>
                </a:solidFill>
              </a:rPr>
              <a:t>Theodore Roosevelt</a:t>
            </a:r>
            <a:endParaRPr lang="en-US" u="sng" dirty="0">
              <a:solidFill>
                <a:schemeClr val="accent1">
                  <a:lumMod val="50000"/>
                </a:schemeClr>
              </a:solidFill>
            </a:endParaRPr>
          </a:p>
        </p:txBody>
      </p:sp>
      <p:sp>
        <p:nvSpPr>
          <p:cNvPr id="2" name="Content Placeholder 1"/>
          <p:cNvSpPr>
            <a:spLocks noGrp="1"/>
          </p:cNvSpPr>
          <p:nvPr>
            <p:ph idx="1"/>
          </p:nvPr>
        </p:nvSpPr>
        <p:spPr/>
        <p:txBody>
          <a:bodyPr/>
          <a:lstStyle/>
          <a:p>
            <a:pPr>
              <a:buFont typeface="Wingdings" pitchFamily="2" charset="2"/>
              <a:buChar char="Ø"/>
            </a:pPr>
            <a:r>
              <a:rPr lang="en-US" dirty="0" smtClean="0">
                <a:latin typeface="+mj-lt"/>
              </a:rPr>
              <a:t>Roosevelt was  a political newcomer, impulsive, unpredictable, and arbitrary in his passions.</a:t>
            </a:r>
          </a:p>
          <a:p>
            <a:pPr>
              <a:buFont typeface="Wingdings" pitchFamily="2" charset="2"/>
              <a:buChar char="Ø"/>
            </a:pPr>
            <a:r>
              <a:rPr lang="en-US" dirty="0" smtClean="0">
                <a:latin typeface="+mj-lt"/>
              </a:rPr>
              <a:t>He had served as an ambitious Secretary of the Navy, as the Governor of New York, and as Vice President.</a:t>
            </a:r>
          </a:p>
          <a:p>
            <a:pPr>
              <a:buFont typeface="Wingdings" pitchFamily="2" charset="2"/>
              <a:buChar char="Ø"/>
            </a:pPr>
            <a:r>
              <a:rPr lang="en-US" dirty="0" smtClean="0">
                <a:latin typeface="+mj-lt"/>
              </a:rPr>
              <a:t>As President, he was fearless and beyond being bought; he might, however, be flattered.</a:t>
            </a:r>
            <a:endParaRPr lang="en-US" dirty="0">
              <a:latin typeface="+mj-lt"/>
            </a:endParaRPr>
          </a:p>
        </p:txBody>
      </p:sp>
    </p:spTree>
    <p:extLst>
      <p:ext uri="{BB962C8B-B14F-4D97-AF65-F5344CB8AC3E}">
        <p14:creationId xmlns:p14="http://schemas.microsoft.com/office/powerpoint/2010/main" val="40314259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800600" y="762000"/>
            <a:ext cx="3304572" cy="1463153"/>
          </a:xfrm>
        </p:spPr>
        <p:txBody>
          <a:bodyPr/>
          <a:lstStyle/>
          <a:p>
            <a:r>
              <a:rPr lang="en-US" dirty="0" smtClean="0">
                <a:solidFill>
                  <a:schemeClr val="accent1">
                    <a:lumMod val="50000"/>
                  </a:schemeClr>
                </a:solidFill>
              </a:rPr>
              <a:t>Theodore Roosevelt, the “Trustbuster”</a:t>
            </a:r>
            <a:r>
              <a:rPr lang="en-US" dirty="0" smtClean="0"/>
              <a:t> - </a:t>
            </a:r>
            <a:endParaRPr lang="en-US" dirty="0"/>
          </a:p>
        </p:txBody>
      </p:sp>
      <p:sp>
        <p:nvSpPr>
          <p:cNvPr id="9" name="Text Placeholder 8"/>
          <p:cNvSpPr>
            <a:spLocks noGrp="1"/>
          </p:cNvSpPr>
          <p:nvPr>
            <p:ph type="body" sz="half" idx="2"/>
          </p:nvPr>
        </p:nvSpPr>
        <p:spPr>
          <a:xfrm>
            <a:off x="4736592" y="2362200"/>
            <a:ext cx="3298784" cy="3292698"/>
          </a:xfrm>
        </p:spPr>
        <p:txBody>
          <a:bodyPr>
            <a:normAutofit/>
          </a:bodyPr>
          <a:lstStyle/>
          <a:p>
            <a:pPr algn="l"/>
            <a:r>
              <a:rPr lang="en-US" dirty="0" smtClean="0">
                <a:latin typeface="+mj-lt"/>
              </a:rPr>
              <a:t>Trustbusters were men and women who used laws – like the Sherman Anti-Trust Act – to destroy monopolies and trusts.  These practices were unfair to consumers and to free enterprise.  Theodore Roosevelt used anti-trust lawsuits more than any </a:t>
            </a:r>
            <a:r>
              <a:rPr lang="en-US" dirty="0">
                <a:latin typeface="+mj-lt"/>
              </a:rPr>
              <a:t>P</a:t>
            </a:r>
            <a:r>
              <a:rPr lang="en-US" dirty="0" smtClean="0">
                <a:latin typeface="+mj-lt"/>
              </a:rPr>
              <a:t>resident before him had, but he still considered many trust and monopolies “good for Americans.”  He only wen after the “bad trusts.”</a:t>
            </a:r>
            <a:endParaRPr lang="en-US" dirty="0">
              <a:latin typeface="+mj-lt"/>
            </a:endParaRPr>
          </a:p>
        </p:txBody>
      </p:sp>
      <p:pic>
        <p:nvPicPr>
          <p:cNvPr id="14" name="Content Placeholder 1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21449114">
            <a:off x="815326" y="1066800"/>
            <a:ext cx="3705262" cy="4409262"/>
          </a:xfrm>
        </p:spPr>
      </p:pic>
    </p:spTree>
    <p:extLst>
      <p:ext uri="{BB962C8B-B14F-4D97-AF65-F5344CB8AC3E}">
        <p14:creationId xmlns:p14="http://schemas.microsoft.com/office/powerpoint/2010/main" val="14137887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1" y="817582"/>
            <a:ext cx="7239000" cy="1202485"/>
          </a:xfrm>
        </p:spPr>
        <p:txBody>
          <a:bodyPr>
            <a:noAutofit/>
          </a:bodyPr>
          <a:lstStyle/>
          <a:p>
            <a:pPr algn="l"/>
            <a:r>
              <a:rPr lang="en-US" sz="2400" dirty="0" smtClean="0">
                <a:solidFill>
                  <a:schemeClr val="accent1">
                    <a:lumMod val="50000"/>
                  </a:schemeClr>
                </a:solidFill>
              </a:rPr>
              <a:t>Roosevelt sued the Northern Securities Trust, the Standard Oil Company, and the American Tobacco Trust as President</a:t>
            </a:r>
            <a:endParaRPr lang="en-US" sz="2400" dirty="0">
              <a:solidFill>
                <a:schemeClr val="accent1">
                  <a:lumMod val="50000"/>
                </a:schemeClr>
              </a:solidFill>
            </a:endParaRPr>
          </a:p>
        </p:txBody>
      </p:sp>
      <p:pic>
        <p:nvPicPr>
          <p:cNvPr id="8" name="Content Placeholder 7"/>
          <p:cNvPicPr>
            <a:picLocks noGrp="1" noChangeAspect="1"/>
          </p:cNvPicPr>
          <p:nvPr>
            <p:ph sz="quarter" idx="13"/>
          </p:nvPr>
        </p:nvPicPr>
        <p:blipFill>
          <a:blip r:embed="rId2" cstate="print">
            <a:grayscl/>
            <a:extLst>
              <a:ext uri="{28A0092B-C50C-407E-A947-70E740481C1C}">
                <a14:useLocalDpi xmlns:a14="http://schemas.microsoft.com/office/drawing/2010/main" val="0"/>
              </a:ext>
            </a:extLst>
          </a:blip>
          <a:stretch>
            <a:fillRect/>
          </a:stretch>
        </p:blipFill>
        <p:spPr>
          <a:xfrm>
            <a:off x="1400406" y="2172883"/>
            <a:ext cx="2996738" cy="3499658"/>
          </a:xfrm>
        </p:spPr>
      </p:pic>
      <p:pic>
        <p:nvPicPr>
          <p:cNvPr id="9" name="Content Placeholder 8"/>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758563" y="2196751"/>
            <a:ext cx="3011424" cy="3450336"/>
          </a:xfrm>
        </p:spPr>
      </p:pic>
    </p:spTree>
    <p:extLst>
      <p:ext uri="{BB962C8B-B14F-4D97-AF65-F5344CB8AC3E}">
        <p14:creationId xmlns:p14="http://schemas.microsoft.com/office/powerpoint/2010/main" val="6293028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accent1">
                    <a:lumMod val="50000"/>
                  </a:schemeClr>
                </a:solidFill>
              </a:rPr>
              <a:t>TR the Trustbuster</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1828800"/>
            <a:ext cx="6043346" cy="3603625"/>
          </a:xfrm>
        </p:spPr>
      </p:pic>
      <p:sp>
        <p:nvSpPr>
          <p:cNvPr id="5" name="Rounded Rectangle 4"/>
          <p:cNvSpPr/>
          <p:nvPr/>
        </p:nvSpPr>
        <p:spPr>
          <a:xfrm>
            <a:off x="1143000" y="5105400"/>
            <a:ext cx="6781800" cy="9144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dirty="0">
                <a:latin typeface="+mj-lt"/>
              </a:rPr>
              <a:t>Companies like Standard Oil and the many corporations owned by J.P. Morgan didn’t think the young president was in earnest when he began to take on the </a:t>
            </a:r>
            <a:r>
              <a:rPr lang="en-US" dirty="0" smtClean="0">
                <a:latin typeface="+mj-lt"/>
              </a:rPr>
              <a:t>trusts.</a:t>
            </a:r>
            <a:endParaRPr lang="en-US" dirty="0">
              <a:latin typeface="+mj-lt"/>
            </a:endParaRPr>
          </a:p>
        </p:txBody>
      </p:sp>
    </p:spTree>
    <p:extLst>
      <p:ext uri="{BB962C8B-B14F-4D97-AF65-F5344CB8AC3E}">
        <p14:creationId xmlns:p14="http://schemas.microsoft.com/office/powerpoint/2010/main" val="20024220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50000"/>
                  </a:schemeClr>
                </a:solidFill>
              </a:rPr>
              <a:t>The Anthracite Coal Strike of 1902</a:t>
            </a:r>
            <a:endParaRPr lang="en-US" dirty="0">
              <a:solidFill>
                <a:schemeClr val="accent1">
                  <a:lumMod val="50000"/>
                </a:schemeClr>
              </a:solidFill>
            </a:endParaRPr>
          </a:p>
        </p:txBody>
      </p:sp>
      <p:sp>
        <p:nvSpPr>
          <p:cNvPr id="6" name="Content Placeholder 5"/>
          <p:cNvSpPr>
            <a:spLocks noGrp="1"/>
          </p:cNvSpPr>
          <p:nvPr>
            <p:ph sz="quarter" idx="13"/>
          </p:nvPr>
        </p:nvSpPr>
        <p:spPr>
          <a:xfrm>
            <a:off x="1066800" y="2313432"/>
            <a:ext cx="3352800" cy="3782568"/>
          </a:xfrm>
        </p:spPr>
        <p:txBody>
          <a:bodyPr>
            <a:normAutofit fontScale="70000" lnSpcReduction="20000"/>
          </a:bodyPr>
          <a:lstStyle/>
          <a:p>
            <a:pPr marL="0" indent="0">
              <a:buNone/>
            </a:pPr>
            <a:r>
              <a:rPr lang="en-US" dirty="0" smtClean="0">
                <a:latin typeface="+mj-lt"/>
              </a:rPr>
              <a:t>During the strike, the President decided to intervene as an arbitrator.  He suggested that both sides meet at the White House, since the winter was settling in and coal was needed in many communities just to satisfy the basic necessities of families.  Coal company owners were certain that TR, like past Presidents would side with company owners, not labor.  But in this case, they were wrong!  The President forced the company owners to give in to many of the striking workers demands – in the name of justice.</a:t>
            </a:r>
            <a:endParaRPr lang="en-US" dirty="0">
              <a:latin typeface="+mj-lt"/>
            </a:endParaRPr>
          </a:p>
        </p:txBody>
      </p:sp>
      <p:pic>
        <p:nvPicPr>
          <p:cNvPr id="8" name="Content Placeholder 7"/>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343400" y="2438400"/>
            <a:ext cx="3810000" cy="2806700"/>
          </a:xfrm>
        </p:spPr>
      </p:pic>
    </p:spTree>
    <p:extLst>
      <p:ext uri="{BB962C8B-B14F-4D97-AF65-F5344CB8AC3E}">
        <p14:creationId xmlns:p14="http://schemas.microsoft.com/office/powerpoint/2010/main" val="35484648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800600" y="685800"/>
            <a:ext cx="3300984" cy="685800"/>
          </a:xfrm>
        </p:spPr>
        <p:txBody>
          <a:bodyPr>
            <a:normAutofit/>
          </a:bodyPr>
          <a:lstStyle/>
          <a:p>
            <a:r>
              <a:rPr lang="en-US" dirty="0" smtClean="0">
                <a:solidFill>
                  <a:schemeClr val="accent1">
                    <a:lumMod val="50000"/>
                  </a:schemeClr>
                </a:solidFill>
              </a:rPr>
              <a:t>Conservation - 	</a:t>
            </a:r>
            <a:endParaRPr lang="en-US" dirty="0">
              <a:solidFill>
                <a:schemeClr val="accent1">
                  <a:lumMod val="50000"/>
                </a:schemeClr>
              </a:solidFill>
            </a:endParaRPr>
          </a:p>
        </p:txBody>
      </p:sp>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940" r="5940"/>
          <a:stretch>
            <a:fillRect/>
          </a:stretch>
        </p:blipFill>
        <p:spPr>
          <a:xfrm rot="60000">
            <a:off x="1334790" y="1015680"/>
            <a:ext cx="2913863" cy="4539412"/>
          </a:xfrm>
        </p:spPr>
      </p:pic>
      <p:sp>
        <p:nvSpPr>
          <p:cNvPr id="7" name="Text Placeholder 6"/>
          <p:cNvSpPr>
            <a:spLocks noGrp="1"/>
          </p:cNvSpPr>
          <p:nvPr>
            <p:ph type="body" sz="half" idx="2"/>
          </p:nvPr>
        </p:nvSpPr>
        <p:spPr>
          <a:xfrm>
            <a:off x="4734630" y="1371600"/>
            <a:ext cx="3300573" cy="4281049"/>
          </a:xfrm>
        </p:spPr>
        <p:txBody>
          <a:bodyPr/>
          <a:lstStyle/>
          <a:p>
            <a:pPr algn="l"/>
            <a:r>
              <a:rPr lang="en-US" dirty="0" smtClean="0">
                <a:latin typeface="+mj-lt"/>
              </a:rPr>
              <a:t>Conservation is simply the protection of natural resources.  As Roosevelt stated: “I recognize the right and duty of this generation to develop and use the natural resources of our land; but I do not recognize the right to waste them, or to rob, by wasteful use, the generations that come after us.” In other words, the use of natural resources should be supervised by companies who would encourage sustainability – and preserve the countries resources for future generations. </a:t>
            </a:r>
            <a:endParaRPr lang="en-US" dirty="0">
              <a:latin typeface="+mj-lt"/>
            </a:endParaRPr>
          </a:p>
        </p:txBody>
      </p:sp>
    </p:spTree>
    <p:extLst>
      <p:ext uri="{BB962C8B-B14F-4D97-AF65-F5344CB8AC3E}">
        <p14:creationId xmlns:p14="http://schemas.microsoft.com/office/powerpoint/2010/main" val="17584117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66800" y="762000"/>
            <a:ext cx="7024744" cy="1143000"/>
          </a:xfrm>
        </p:spPr>
        <p:txBody>
          <a:bodyPr>
            <a:normAutofit/>
          </a:bodyPr>
          <a:lstStyle/>
          <a:p>
            <a:pPr algn="ctr"/>
            <a:r>
              <a:rPr lang="en-US" u="sng" dirty="0" smtClean="0">
                <a:solidFill>
                  <a:schemeClr val="accent1">
                    <a:lumMod val="50000"/>
                  </a:schemeClr>
                </a:solidFill>
              </a:rPr>
              <a:t>The U.S. Forest Service</a:t>
            </a:r>
            <a:endParaRPr lang="en-US" u="sng" dirty="0">
              <a:solidFill>
                <a:schemeClr val="accent1">
                  <a:lumMod val="50000"/>
                </a:schemeClr>
              </a:solidFill>
            </a:endParaRPr>
          </a:p>
        </p:txBody>
      </p:sp>
      <p:pic>
        <p:nvPicPr>
          <p:cNvPr id="3" name="Content Placeholder 2"/>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78224"/>
            <a:ext cx="3184917" cy="3846301"/>
          </a:xfrm>
        </p:spPr>
      </p:pic>
      <p:sp>
        <p:nvSpPr>
          <p:cNvPr id="4" name="Content Placeholder 3"/>
          <p:cNvSpPr>
            <a:spLocks noGrp="1"/>
          </p:cNvSpPr>
          <p:nvPr>
            <p:ph sz="quarter" idx="13"/>
          </p:nvPr>
        </p:nvSpPr>
        <p:spPr>
          <a:xfrm>
            <a:off x="1447800" y="1752600"/>
            <a:ext cx="3051048" cy="4343400"/>
          </a:xfrm>
        </p:spPr>
        <p:txBody>
          <a:bodyPr>
            <a:normAutofit fontScale="77500" lnSpcReduction="20000"/>
          </a:bodyPr>
          <a:lstStyle/>
          <a:p>
            <a:pPr marL="0" indent="0">
              <a:buNone/>
            </a:pPr>
            <a:r>
              <a:rPr lang="en-US" dirty="0" smtClean="0">
                <a:latin typeface="+mj-lt"/>
              </a:rPr>
              <a:t>At the urging of environmentalist leaders like John Muir, Theodore Roosevelt, an avid outdoorsman, hunter, and hiker, set aside vast expanses of land as National Parks and National Forests.  Both Yosemite in California and Crater Lake in Oregon were set aside by Roosevelt, and portions of the Grand Canyon bear his name, as well, for the role he played in preserving the area for future citizens.</a:t>
            </a:r>
            <a:endParaRPr lang="en-US" dirty="0">
              <a:latin typeface="+mj-lt"/>
            </a:endParaRPr>
          </a:p>
        </p:txBody>
      </p:sp>
    </p:spTree>
    <p:extLst>
      <p:ext uri="{BB962C8B-B14F-4D97-AF65-F5344CB8AC3E}">
        <p14:creationId xmlns:p14="http://schemas.microsoft.com/office/powerpoint/2010/main" val="14206224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US Forest Service</a:t>
            </a:r>
            <a:endParaRPr lang="en-US" u="sng" dirty="0">
              <a:solidFill>
                <a:schemeClr val="accent1">
                  <a:lumMod val="50000"/>
                </a:schemeClr>
              </a:solidFill>
            </a:endParaRPr>
          </a:p>
        </p:txBody>
      </p:sp>
      <p:sp>
        <p:nvSpPr>
          <p:cNvPr id="4" name="Content Placeholder 3"/>
          <p:cNvSpPr>
            <a:spLocks noGrp="1"/>
          </p:cNvSpPr>
          <p:nvPr>
            <p:ph sz="quarter" idx="14"/>
          </p:nvPr>
        </p:nvSpPr>
        <p:spPr>
          <a:xfrm>
            <a:off x="4343400" y="2119312"/>
            <a:ext cx="3810000" cy="3824287"/>
          </a:xfrm>
        </p:spPr>
        <p:txBody>
          <a:bodyPr>
            <a:normAutofit fontScale="85000" lnSpcReduction="20000"/>
          </a:bodyPr>
          <a:lstStyle/>
          <a:p>
            <a:pPr marL="0" indent="0">
              <a:buNone/>
            </a:pPr>
            <a:r>
              <a:rPr lang="en-US" dirty="0" smtClean="0">
                <a:latin typeface="+mj-lt"/>
              </a:rPr>
              <a:t>The National Parks had a peculiar relationship with the railroad companies at the turn of the century.  As railroads attempted to expand into the West, causing an increased demand for lumber, mining ventures, and encroachments on the federally protected lands, National Parks might have objected.  Instead, they sought to cooperate with the railroads – who brought them paying customers to visit the grounds. </a:t>
            </a:r>
            <a:endParaRPr lang="en-US" dirty="0">
              <a:latin typeface="+mj-lt"/>
            </a:endParaRPr>
          </a:p>
        </p:txBody>
      </p:sp>
      <p:pic>
        <p:nvPicPr>
          <p:cNvPr id="5" name="Content Placeholder 8"/>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371600" y="2133600"/>
            <a:ext cx="2743200" cy="3814763"/>
          </a:xfrm>
        </p:spPr>
      </p:pic>
    </p:spTree>
    <p:extLst>
      <p:ext uri="{BB962C8B-B14F-4D97-AF65-F5344CB8AC3E}">
        <p14:creationId xmlns:p14="http://schemas.microsoft.com/office/powerpoint/2010/main" val="17053670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i="1" u="sng" dirty="0" smtClean="0">
                <a:solidFill>
                  <a:schemeClr val="accent1">
                    <a:lumMod val="50000"/>
                  </a:schemeClr>
                </a:solidFill>
              </a:rPr>
              <a:t>The Jungle</a:t>
            </a:r>
            <a:r>
              <a:rPr lang="en-US" dirty="0" smtClean="0">
                <a:solidFill>
                  <a:schemeClr val="accent1">
                    <a:lumMod val="50000"/>
                  </a:schemeClr>
                </a:solidFill>
              </a:rPr>
              <a:t>, by Upton Sinclair</a:t>
            </a:r>
            <a:endParaRPr lang="en-US" dirty="0">
              <a:solidFill>
                <a:schemeClr val="accent1">
                  <a:lumMod val="50000"/>
                </a:schemeClr>
              </a:solidFill>
            </a:endParaRPr>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860550" y="2403475"/>
            <a:ext cx="2076450" cy="3038475"/>
          </a:xfrm>
        </p:spPr>
      </p:pic>
      <p:pic>
        <p:nvPicPr>
          <p:cNvPr id="4" name="Content Placeholder 3"/>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092357" y="2119313"/>
            <a:ext cx="2343835" cy="3605212"/>
          </a:xfrm>
        </p:spPr>
      </p:pic>
    </p:spTree>
    <p:extLst>
      <p:ext uri="{BB962C8B-B14F-4D97-AF65-F5344CB8AC3E}">
        <p14:creationId xmlns:p14="http://schemas.microsoft.com/office/powerpoint/2010/main" val="15698849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solidFill>
                  <a:schemeClr val="accent1">
                    <a:lumMod val="50000"/>
                  </a:schemeClr>
                </a:solidFill>
              </a:rPr>
              <a:t>The Gilded Age, 1870s – 1890s</a:t>
            </a:r>
            <a:endParaRPr lang="en-US" u="sng" dirty="0">
              <a:solidFill>
                <a:schemeClr val="accent1">
                  <a:lumMod val="50000"/>
                </a:schemeClr>
              </a:solidFill>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mj-lt"/>
              </a:rPr>
              <a:t>The term “gilded” means covered with a thin layer of gold paint.  It is generally, however, a pejorative term – suggesting that there is a falseness beneath the surface.  </a:t>
            </a:r>
          </a:p>
          <a:p>
            <a:r>
              <a:rPr lang="en-US" dirty="0" smtClean="0">
                <a:latin typeface="+mj-lt"/>
              </a:rPr>
              <a:t>During the “Gilded Age” American citizens suffered due to unfair business practices and corruption in government.  And as a result, the glittering technological gains and accumulated wealth which characterized the lives of a handful of important businessmen were not shared by most citizens – most were quite poor.</a:t>
            </a:r>
            <a:endParaRPr lang="en-US" dirty="0">
              <a:latin typeface="+mj-lt"/>
            </a:endParaRPr>
          </a:p>
        </p:txBody>
      </p:sp>
    </p:spTree>
    <p:extLst>
      <p:ext uri="{BB962C8B-B14F-4D97-AF65-F5344CB8AC3E}">
        <p14:creationId xmlns:p14="http://schemas.microsoft.com/office/powerpoint/2010/main" val="37626307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solidFill>
                  <a:schemeClr val="accent1">
                    <a:lumMod val="50000"/>
                  </a:schemeClr>
                </a:solidFill>
              </a:rPr>
              <a:t>The Congress passed and TR signed two bills into law.</a:t>
            </a:r>
            <a:endParaRPr lang="en-US" dirty="0">
              <a:solidFill>
                <a:schemeClr val="accent1">
                  <a:lumMod val="50000"/>
                </a:schemeClr>
              </a:solidFill>
            </a:endParaRPr>
          </a:p>
        </p:txBody>
      </p:sp>
      <p:pic>
        <p:nvPicPr>
          <p:cNvPr id="9" name="Content Placeholder 8"/>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066800" y="2133599"/>
            <a:ext cx="3276600" cy="3662991"/>
          </a:xfrm>
        </p:spPr>
      </p:pic>
      <p:sp>
        <p:nvSpPr>
          <p:cNvPr id="4" name="Content Placeholder 3"/>
          <p:cNvSpPr>
            <a:spLocks noGrp="1"/>
          </p:cNvSpPr>
          <p:nvPr>
            <p:ph sz="quarter" idx="14"/>
          </p:nvPr>
        </p:nvSpPr>
        <p:spPr/>
        <p:txBody>
          <a:bodyPr>
            <a:normAutofit fontScale="92500" lnSpcReduction="10000"/>
          </a:bodyPr>
          <a:lstStyle/>
          <a:p>
            <a:pPr marL="0" indent="0">
              <a:buNone/>
            </a:pPr>
            <a:r>
              <a:rPr lang="en-US" dirty="0" smtClean="0">
                <a:latin typeface="+mj-lt"/>
              </a:rPr>
              <a:t>The Meat Inspection Act of 1906 was put into effect thanks to the efforts of Congress and President Roosevelt.  Many who read Upton Sinclair novel were sickened by the portrayal of the filth and indifferent workers in meatpacking plants. </a:t>
            </a:r>
            <a:endParaRPr lang="en-US" dirty="0">
              <a:latin typeface="+mj-lt"/>
            </a:endParaRPr>
          </a:p>
        </p:txBody>
      </p:sp>
    </p:spTree>
    <p:extLst>
      <p:ext uri="{BB962C8B-B14F-4D97-AF65-F5344CB8AC3E}">
        <p14:creationId xmlns:p14="http://schemas.microsoft.com/office/powerpoint/2010/main" val="26342731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pPr algn="l"/>
            <a:r>
              <a:rPr lang="en-US" sz="2000" b="1" dirty="0" smtClean="0">
                <a:solidFill>
                  <a:schemeClr val="accent1">
                    <a:lumMod val="50000"/>
                  </a:schemeClr>
                </a:solidFill>
              </a:rPr>
              <a:t>Prior to the </a:t>
            </a:r>
            <a:r>
              <a:rPr lang="en-US" sz="2000" b="1" u="sng" dirty="0" smtClean="0">
                <a:solidFill>
                  <a:schemeClr val="accent1">
                    <a:lumMod val="50000"/>
                  </a:schemeClr>
                </a:solidFill>
              </a:rPr>
              <a:t>Pure Food and Drug Act</a:t>
            </a:r>
            <a:r>
              <a:rPr lang="en-US" sz="2000" b="1" dirty="0" smtClean="0">
                <a:solidFill>
                  <a:schemeClr val="accent1">
                    <a:lumMod val="50000"/>
                  </a:schemeClr>
                </a:solidFill>
              </a:rPr>
              <a:t>, medicines were not required to list their ingredients.  Most were simply alcohol and sugar, which may have temporarily relieved symptoms, but never cured anything.  </a:t>
            </a:r>
            <a:br>
              <a:rPr lang="en-US" sz="2000" b="1" dirty="0" smtClean="0">
                <a:solidFill>
                  <a:schemeClr val="accent1">
                    <a:lumMod val="50000"/>
                  </a:schemeClr>
                </a:solidFill>
              </a:rPr>
            </a:br>
            <a:endParaRPr lang="en-US" sz="2000" b="1" dirty="0">
              <a:solidFill>
                <a:schemeClr val="accent1">
                  <a:lumMod val="50000"/>
                </a:schemeClr>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2057400"/>
            <a:ext cx="6172200" cy="3785043"/>
          </a:xfrm>
        </p:spPr>
      </p:pic>
    </p:spTree>
    <p:extLst>
      <p:ext uri="{BB962C8B-B14F-4D97-AF65-F5344CB8AC3E}">
        <p14:creationId xmlns:p14="http://schemas.microsoft.com/office/powerpoint/2010/main" val="12112985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William Howard Taft</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3681" y="2330450"/>
            <a:ext cx="6096000" cy="3181350"/>
          </a:xfrm>
        </p:spPr>
      </p:pic>
    </p:spTree>
    <p:extLst>
      <p:ext uri="{BB962C8B-B14F-4D97-AF65-F5344CB8AC3E}">
        <p14:creationId xmlns:p14="http://schemas.microsoft.com/office/powerpoint/2010/main" val="184845346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President Taft</a:t>
            </a:r>
            <a:endParaRPr lang="en-US" dirty="0">
              <a:solidFill>
                <a:schemeClr val="accent1">
                  <a:lumMod val="50000"/>
                </a:schemeClr>
              </a:solidFill>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mj-lt"/>
              </a:rPr>
              <a:t>Weighing in at well over 300 lbs., the President got stuck in the original White House bathtub…. </a:t>
            </a:r>
            <a:endParaRPr lang="en-US" dirty="0">
              <a:latin typeface="+mj-lt"/>
            </a:endParaRPr>
          </a:p>
          <a:p>
            <a:r>
              <a:rPr lang="en-US" dirty="0" smtClean="0">
                <a:latin typeface="+mj-lt"/>
              </a:rPr>
              <a:t>Taft, however, was responsible for breaking up more trusts in four years than Theodore Roosevelt had in seven.</a:t>
            </a:r>
          </a:p>
          <a:p>
            <a:r>
              <a:rPr lang="en-US" dirty="0" smtClean="0">
                <a:latin typeface="+mj-lt"/>
              </a:rPr>
              <a:t>He encouraged the 16</a:t>
            </a:r>
            <a:r>
              <a:rPr lang="en-US" baseline="30000" dirty="0" smtClean="0">
                <a:latin typeface="+mj-lt"/>
              </a:rPr>
              <a:t>th</a:t>
            </a:r>
            <a:r>
              <a:rPr lang="en-US" dirty="0" smtClean="0">
                <a:latin typeface="+mj-lt"/>
              </a:rPr>
              <a:t> Amendment, creating a graduated income tax. </a:t>
            </a:r>
          </a:p>
          <a:p>
            <a:r>
              <a:rPr lang="en-US" dirty="0" smtClean="0">
                <a:latin typeface="+mj-lt"/>
              </a:rPr>
              <a:t>He strengthened laws protecting coalminers and other workers, established the eight hour day for government employees, and helped to make regulations controlling child labor.</a:t>
            </a:r>
          </a:p>
        </p:txBody>
      </p:sp>
    </p:spTree>
    <p:extLst>
      <p:ext uri="{BB962C8B-B14F-4D97-AF65-F5344CB8AC3E}">
        <p14:creationId xmlns:p14="http://schemas.microsoft.com/office/powerpoint/2010/main" val="15426283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724936"/>
          </a:xfrm>
        </p:spPr>
        <p:txBody>
          <a:bodyPr>
            <a:normAutofit fontScale="90000"/>
          </a:bodyPr>
          <a:lstStyle/>
          <a:p>
            <a:pPr algn="ctr"/>
            <a:r>
              <a:rPr lang="en-US" dirty="0" smtClean="0">
                <a:solidFill>
                  <a:schemeClr val="accent1">
                    <a:lumMod val="50000"/>
                  </a:schemeClr>
                </a:solidFill>
              </a:rPr>
              <a:t>The Election of 1912</a:t>
            </a:r>
            <a:endParaRPr lang="en-US" dirty="0">
              <a:solidFill>
                <a:schemeClr val="accent1">
                  <a:lumMod val="50000"/>
                </a:schemeClr>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1604014"/>
            <a:ext cx="5791200" cy="4604004"/>
          </a:xfrm>
        </p:spPr>
      </p:pic>
    </p:spTree>
    <p:extLst>
      <p:ext uri="{BB962C8B-B14F-4D97-AF65-F5344CB8AC3E}">
        <p14:creationId xmlns:p14="http://schemas.microsoft.com/office/powerpoint/2010/main" val="27800680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solidFill>
                  <a:schemeClr val="accent1">
                    <a:lumMod val="50000"/>
                  </a:schemeClr>
                </a:solidFill>
              </a:rPr>
              <a:t>Three Candidates for the White House, Election of 1912</a:t>
            </a:r>
            <a:endParaRPr lang="en-US"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2739317"/>
            <a:ext cx="7086600" cy="2975684"/>
          </a:xfrm>
        </p:spPr>
      </p:pic>
    </p:spTree>
    <p:extLst>
      <p:ext uri="{BB962C8B-B14F-4D97-AF65-F5344CB8AC3E}">
        <p14:creationId xmlns:p14="http://schemas.microsoft.com/office/powerpoint/2010/main" val="317775188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0" y="1066800"/>
            <a:ext cx="3300984" cy="1463040"/>
          </a:xfrm>
        </p:spPr>
        <p:txBody>
          <a:bodyPr/>
          <a:lstStyle/>
          <a:p>
            <a:r>
              <a:rPr lang="en-US" dirty="0" smtClean="0">
                <a:solidFill>
                  <a:schemeClr val="accent1">
                    <a:lumMod val="50000"/>
                  </a:schemeClr>
                </a:solidFill>
              </a:rPr>
              <a:t>And the winner is….</a:t>
            </a:r>
            <a:endParaRPr lang="en-US" dirty="0">
              <a:solidFill>
                <a:schemeClr val="accent1">
                  <a:lumMod val="50000"/>
                </a:schemeClr>
              </a:solidFill>
            </a:endParaRP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6620" r="6620"/>
          <a:stretch>
            <a:fillRect/>
          </a:stretch>
        </p:blipFill>
        <p:spPr>
          <a:xfrm rot="60000">
            <a:off x="1258590" y="1168081"/>
            <a:ext cx="2913863" cy="4539412"/>
          </a:xfrm>
        </p:spPr>
      </p:pic>
      <p:sp>
        <p:nvSpPr>
          <p:cNvPr id="6" name="Text Placeholder 5"/>
          <p:cNvSpPr>
            <a:spLocks noGrp="1"/>
          </p:cNvSpPr>
          <p:nvPr>
            <p:ph type="body" sz="half" idx="2"/>
          </p:nvPr>
        </p:nvSpPr>
        <p:spPr>
          <a:xfrm>
            <a:off x="4724400" y="2743200"/>
            <a:ext cx="3300573" cy="2743200"/>
          </a:xfrm>
        </p:spPr>
        <p:txBody>
          <a:bodyPr>
            <a:normAutofit lnSpcReduction="10000"/>
          </a:bodyPr>
          <a:lstStyle/>
          <a:p>
            <a:pPr algn="l"/>
            <a:r>
              <a:rPr lang="en-US" dirty="0" smtClean="0">
                <a:latin typeface="+mj-lt"/>
              </a:rPr>
              <a:t>Woodrow Wilson.  Since both Roosevelt and Taft had been Republicans, the party’s vote was divided between two candidates.  Wilson did not win a majority of the votes cast – more Americans voted against him than voted for him  - yet, he did garner enough electoral college votes to secure the Presidency.  He was sworn into office in March of 1913.</a:t>
            </a:r>
            <a:endParaRPr lang="en-US" dirty="0">
              <a:latin typeface="+mj-lt"/>
            </a:endParaRPr>
          </a:p>
        </p:txBody>
      </p:sp>
    </p:spTree>
    <p:extLst>
      <p:ext uri="{BB962C8B-B14F-4D97-AF65-F5344CB8AC3E}">
        <p14:creationId xmlns:p14="http://schemas.microsoft.com/office/powerpoint/2010/main" val="35610619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solidFill>
                  <a:schemeClr val="accent1">
                    <a:lumMod val="50000"/>
                  </a:schemeClr>
                </a:solidFill>
              </a:rPr>
              <a:t>The Clayton Anti-Trust Act</a:t>
            </a:r>
            <a:endParaRPr lang="en-US" u="sng" dirty="0">
              <a:solidFill>
                <a:schemeClr val="accent1">
                  <a:lumMod val="50000"/>
                </a:schemeClr>
              </a:solidFill>
            </a:endParaRPr>
          </a:p>
        </p:txBody>
      </p:sp>
      <p:sp>
        <p:nvSpPr>
          <p:cNvPr id="6" name="Content Placeholder 5"/>
          <p:cNvSpPr>
            <a:spLocks noGrp="1"/>
          </p:cNvSpPr>
          <p:nvPr>
            <p:ph idx="1"/>
          </p:nvPr>
        </p:nvSpPr>
        <p:spPr/>
        <p:txBody>
          <a:bodyPr>
            <a:normAutofit/>
          </a:bodyPr>
          <a:lstStyle/>
          <a:p>
            <a:r>
              <a:rPr lang="en-US" dirty="0" smtClean="0"/>
              <a:t>The Clayton Anti-Trust Act improved upon the Sherman Anti-Trust Act by banning practices which limited competition.</a:t>
            </a:r>
          </a:p>
          <a:p>
            <a:r>
              <a:rPr lang="en-US" dirty="0" smtClean="0"/>
              <a:t>The law also prevented anti-trust legislation from being used against unions who attempted to bargain collectively or negotiate with large corporations. </a:t>
            </a:r>
          </a:p>
          <a:p>
            <a:r>
              <a:rPr lang="en-US" dirty="0" smtClean="0"/>
              <a:t>The bill was signed into law by Woodrow Wilson in 1914.</a:t>
            </a:r>
          </a:p>
        </p:txBody>
      </p:sp>
    </p:spTree>
    <p:extLst>
      <p:ext uri="{BB962C8B-B14F-4D97-AF65-F5344CB8AC3E}">
        <p14:creationId xmlns:p14="http://schemas.microsoft.com/office/powerpoint/2010/main" val="32668416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85800"/>
            <a:ext cx="7024744" cy="1143000"/>
          </a:xfrm>
        </p:spPr>
        <p:txBody>
          <a:bodyPr>
            <a:normAutofit/>
          </a:bodyPr>
          <a:lstStyle/>
          <a:p>
            <a:pPr algn="l"/>
            <a:r>
              <a:rPr lang="en-US" sz="2800" dirty="0" smtClean="0">
                <a:solidFill>
                  <a:schemeClr val="accent1">
                    <a:lumMod val="50000"/>
                  </a:schemeClr>
                </a:solidFill>
              </a:rPr>
              <a:t>The Clayton Anti-Trust Act frustrated monopolists like J.P. Morgan</a:t>
            </a:r>
            <a:endParaRPr lang="en-US" sz="2800" dirty="0">
              <a:solidFill>
                <a:schemeClr val="accent1">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1869213"/>
            <a:ext cx="6553199" cy="4434263"/>
          </a:xfrm>
        </p:spPr>
      </p:pic>
    </p:spTree>
    <p:extLst>
      <p:ext uri="{BB962C8B-B14F-4D97-AF65-F5344CB8AC3E}">
        <p14:creationId xmlns:p14="http://schemas.microsoft.com/office/powerpoint/2010/main" val="277715984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1">
                    <a:lumMod val="50000"/>
                  </a:schemeClr>
                </a:solidFill>
              </a:rPr>
              <a:t>The Federal Reserve Act</a:t>
            </a:r>
            <a:endParaRPr lang="en-US" u="sng" dirty="0">
              <a:solidFill>
                <a:schemeClr val="accent1">
                  <a:lumMod val="50000"/>
                </a:schemeClr>
              </a:solidFill>
            </a:endParaRPr>
          </a:p>
        </p:txBody>
      </p:sp>
      <p:sp>
        <p:nvSpPr>
          <p:cNvPr id="3" name="Content Placeholder 2"/>
          <p:cNvSpPr>
            <a:spLocks noGrp="1"/>
          </p:cNvSpPr>
          <p:nvPr>
            <p:ph idx="1"/>
          </p:nvPr>
        </p:nvSpPr>
        <p:spPr/>
        <p:txBody>
          <a:bodyPr/>
          <a:lstStyle/>
          <a:p>
            <a:pPr marL="0" indent="0">
              <a:buNone/>
            </a:pPr>
            <a:r>
              <a:rPr lang="en-US" dirty="0" smtClean="0"/>
              <a:t>The Federal Reserve Act set up a system of federal banks and gave the government the power to raise or lower interest rates (the cost of loans to borrowers) and the money supply.  Having this power gave the government the ability to control competition between banks and to regulate some parts of the United States economy.</a:t>
            </a:r>
            <a:endParaRPr lang="en-US" dirty="0"/>
          </a:p>
        </p:txBody>
      </p:sp>
    </p:spTree>
    <p:extLst>
      <p:ext uri="{BB962C8B-B14F-4D97-AF65-F5344CB8AC3E}">
        <p14:creationId xmlns:p14="http://schemas.microsoft.com/office/powerpoint/2010/main" val="8234233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96487" y="2014584"/>
            <a:ext cx="3064827" cy="1503037"/>
          </a:xfrm>
        </p:spPr>
        <p:txBody>
          <a:bodyPr/>
          <a:lstStyle/>
          <a:p>
            <a:r>
              <a:rPr lang="en-US" b="1" u="sng" dirty="0" smtClean="0">
                <a:solidFill>
                  <a:schemeClr val="accent1">
                    <a:lumMod val="50000"/>
                  </a:schemeClr>
                </a:solidFill>
              </a:rPr>
              <a:t>Mark Twain </a:t>
            </a:r>
            <a:endParaRPr lang="en-US" b="1" u="sng" dirty="0">
              <a:solidFill>
                <a:schemeClr val="accent1">
                  <a:lumMod val="50000"/>
                </a:schemeClr>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54575" y="1262685"/>
            <a:ext cx="3021013" cy="4402481"/>
          </a:xfrm>
        </p:spPr>
      </p:pic>
      <p:sp>
        <p:nvSpPr>
          <p:cNvPr id="6" name="Text Placeholder 5"/>
          <p:cNvSpPr>
            <a:spLocks noGrp="1"/>
          </p:cNvSpPr>
          <p:nvPr>
            <p:ph type="body" sz="half" idx="2"/>
          </p:nvPr>
        </p:nvSpPr>
        <p:spPr/>
        <p:txBody>
          <a:bodyPr>
            <a:normAutofit fontScale="92500" lnSpcReduction="10000"/>
          </a:bodyPr>
          <a:lstStyle/>
          <a:p>
            <a:pPr algn="l"/>
            <a:r>
              <a:rPr lang="en-US" dirty="0" smtClean="0">
                <a:latin typeface="+mj-lt"/>
              </a:rPr>
              <a:t>Mark Twain coined the phrase “The Gilded Age” in a book which he co-authored with Charles Dudley Warner.  But Twain was really more concerned with the real estate speculation and graft in Washington, D.C. than some of the topics we associate with the “Gilded Age” today. </a:t>
            </a:r>
            <a:endParaRPr lang="en-US" dirty="0">
              <a:latin typeface="+mj-lt"/>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01882">
            <a:off x="1337958" y="797381"/>
            <a:ext cx="2057400" cy="2174821"/>
          </a:xfrm>
          <a:prstGeom prst="rect">
            <a:avLst/>
          </a:prstGeom>
        </p:spPr>
      </p:pic>
    </p:spTree>
    <p:extLst>
      <p:ext uri="{BB962C8B-B14F-4D97-AF65-F5344CB8AC3E}">
        <p14:creationId xmlns:p14="http://schemas.microsoft.com/office/powerpoint/2010/main" val="8441279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solidFill>
                  <a:schemeClr val="accent1">
                    <a:lumMod val="50000"/>
                  </a:schemeClr>
                </a:solidFill>
              </a:rPr>
              <a:t>The Major Concerns of the Gilded Age in the America:</a:t>
            </a:r>
            <a:endParaRPr lang="en-US" u="sng" dirty="0">
              <a:solidFill>
                <a:schemeClr val="accent1">
                  <a:lumMod val="50000"/>
                </a:schemeClr>
              </a:solidFill>
            </a:endParaRPr>
          </a:p>
        </p:txBody>
      </p:sp>
      <p:sp>
        <p:nvSpPr>
          <p:cNvPr id="6" name="Content Placeholder 5"/>
          <p:cNvSpPr>
            <a:spLocks noGrp="1"/>
          </p:cNvSpPr>
          <p:nvPr>
            <p:ph idx="1"/>
          </p:nvPr>
        </p:nvSpPr>
        <p:spPr/>
        <p:txBody>
          <a:bodyPr/>
          <a:lstStyle/>
          <a:p>
            <a:r>
              <a:rPr lang="en-US" dirty="0" smtClean="0">
                <a:latin typeface="+mj-lt"/>
              </a:rPr>
              <a:t>Wealthy industrialists and major business leaders were engaged in unfair business practices which allowed them to enrich themselves at the expense of the public – while running competitors out of business.</a:t>
            </a:r>
          </a:p>
          <a:p>
            <a:r>
              <a:rPr lang="en-US" dirty="0" smtClean="0">
                <a:latin typeface="+mj-lt"/>
              </a:rPr>
              <a:t>Corruption and dishonesty in government were rampant – bribery and voter fraud characterized many elections, and government leaders were self-interested. </a:t>
            </a:r>
            <a:endParaRPr lang="en-US" dirty="0">
              <a:latin typeface="+mj-lt"/>
            </a:endParaRPr>
          </a:p>
        </p:txBody>
      </p:sp>
    </p:spTree>
    <p:extLst>
      <p:ext uri="{BB962C8B-B14F-4D97-AF65-F5344CB8AC3E}">
        <p14:creationId xmlns:p14="http://schemas.microsoft.com/office/powerpoint/2010/main" val="10939611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076606" y="2972858"/>
            <a:ext cx="3063240" cy="439667"/>
          </a:xfrm>
        </p:spPr>
        <p:txBody>
          <a:bodyPr>
            <a:normAutofit fontScale="90000"/>
          </a:bodyPr>
          <a:lstStyle/>
          <a:p>
            <a:r>
              <a:rPr lang="en-US" b="1" u="sng" dirty="0" smtClean="0">
                <a:solidFill>
                  <a:schemeClr val="accent1">
                    <a:lumMod val="50000"/>
                  </a:schemeClr>
                </a:solidFill>
              </a:rPr>
              <a:t>The Spoils System</a:t>
            </a:r>
            <a:endParaRPr lang="en-US" b="1" u="sng" dirty="0">
              <a:solidFill>
                <a:schemeClr val="accent1">
                  <a:lumMod val="50000"/>
                </a:schemeClr>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3507" r="3507"/>
          <a:stretch>
            <a:fillRect/>
          </a:stretch>
        </p:blipFill>
        <p:spPr/>
      </p:pic>
      <p:sp>
        <p:nvSpPr>
          <p:cNvPr id="6" name="Text Placeholder 5"/>
          <p:cNvSpPr>
            <a:spLocks noGrp="1"/>
          </p:cNvSpPr>
          <p:nvPr>
            <p:ph type="body" sz="half" idx="2"/>
          </p:nvPr>
        </p:nvSpPr>
        <p:spPr>
          <a:xfrm rot="-60000">
            <a:off x="834051" y="3455131"/>
            <a:ext cx="3580854" cy="2336634"/>
          </a:xfrm>
        </p:spPr>
        <p:txBody>
          <a:bodyPr>
            <a:normAutofit lnSpcReduction="10000"/>
          </a:bodyPr>
          <a:lstStyle/>
          <a:p>
            <a:pPr algn="l"/>
            <a:r>
              <a:rPr lang="en-US" dirty="0" smtClean="0">
                <a:latin typeface="+mj-lt"/>
              </a:rPr>
              <a:t>“To the Victor go the Spoils!”  This was the ancient motto of all conquering armies, and President Andrew Jackson –who had commanded a few conquering armies – believed the idea applied to politics, too.  He established and defended  the “Spoils System” – the practice of rewarding loyal supporters of your political party with government jobs. </a:t>
            </a:r>
            <a:endParaRPr lang="en-US" dirty="0">
              <a:latin typeface="+mj-l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685800"/>
            <a:ext cx="1600200" cy="2312427"/>
          </a:xfrm>
          <a:prstGeom prst="rect">
            <a:avLst/>
          </a:prstGeom>
        </p:spPr>
      </p:pic>
    </p:spTree>
    <p:extLst>
      <p:ext uri="{BB962C8B-B14F-4D97-AF65-F5344CB8AC3E}">
        <p14:creationId xmlns:p14="http://schemas.microsoft.com/office/powerpoint/2010/main" val="317981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50000"/>
                  </a:schemeClr>
                </a:solidFill>
              </a:rPr>
              <a:t>The Assassination of </a:t>
            </a:r>
            <a:br>
              <a:rPr lang="en-US" dirty="0" smtClean="0">
                <a:solidFill>
                  <a:schemeClr val="accent1">
                    <a:lumMod val="50000"/>
                  </a:schemeClr>
                </a:solidFill>
              </a:rPr>
            </a:br>
            <a:r>
              <a:rPr lang="en-US" dirty="0" smtClean="0">
                <a:solidFill>
                  <a:schemeClr val="accent1">
                    <a:lumMod val="50000"/>
                  </a:schemeClr>
                </a:solidFill>
              </a:rPr>
              <a:t>President James Garfield</a:t>
            </a:r>
            <a:endParaRPr lang="en-US" dirty="0">
              <a:solidFill>
                <a:schemeClr val="accent1">
                  <a:lumMod val="50000"/>
                </a:schemeClr>
              </a:solidFill>
            </a:endParaRPr>
          </a:p>
        </p:txBody>
      </p:sp>
      <p:sp>
        <p:nvSpPr>
          <p:cNvPr id="6" name="Content Placeholder 5"/>
          <p:cNvSpPr>
            <a:spLocks noGrp="1"/>
          </p:cNvSpPr>
          <p:nvPr>
            <p:ph sz="quarter" idx="13"/>
          </p:nvPr>
        </p:nvSpPr>
        <p:spPr>
          <a:xfrm>
            <a:off x="1066800" y="2286000"/>
            <a:ext cx="2438400" cy="3364993"/>
          </a:xfrm>
        </p:spPr>
        <p:txBody>
          <a:bodyPr>
            <a:normAutofit fontScale="85000" lnSpcReduction="20000"/>
          </a:bodyPr>
          <a:lstStyle/>
          <a:p>
            <a:pPr marL="0" indent="0">
              <a:buNone/>
            </a:pPr>
            <a:r>
              <a:rPr lang="en-US" dirty="0" smtClean="0">
                <a:latin typeface="+mj-lt"/>
              </a:rPr>
              <a:t>President James Garfield was murdered in 1881 by a disappointed office seeker named Charles </a:t>
            </a:r>
            <a:r>
              <a:rPr lang="en-US" dirty="0" err="1" smtClean="0">
                <a:latin typeface="+mj-lt"/>
              </a:rPr>
              <a:t>Guiteau</a:t>
            </a:r>
            <a:r>
              <a:rPr lang="en-US" dirty="0" smtClean="0">
                <a:latin typeface="+mj-lt"/>
              </a:rPr>
              <a:t>.  In response, the United States Congress passed the Pendleton Act, a law which encouraged Civil Service reform.  </a:t>
            </a:r>
            <a:endParaRPr lang="en-US" dirty="0">
              <a:latin typeface="+mj-lt"/>
            </a:endParaRPr>
          </a:p>
        </p:txBody>
      </p:sp>
      <p:pic>
        <p:nvPicPr>
          <p:cNvPr id="11" name="Content Placeholder 10"/>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3691520" y="2286000"/>
            <a:ext cx="4215234" cy="2895600"/>
          </a:xfrm>
        </p:spPr>
      </p:pic>
    </p:spTree>
    <p:extLst>
      <p:ext uri="{BB962C8B-B14F-4D97-AF65-F5344CB8AC3E}">
        <p14:creationId xmlns:p14="http://schemas.microsoft.com/office/powerpoint/2010/main" val="310639191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explode.wav"/>
          </p:stSnd>
        </p:sndAc>
      </p:transition>
    </mc:Choice>
    <mc:Fallback xmlns="">
      <p:transition spd="slow">
        <p:sndAc>
          <p:stSnd>
            <p:snd r:embed="rId4" name="explode.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rot="-60000">
            <a:off x="1072893" y="864888"/>
            <a:ext cx="3064827" cy="724939"/>
          </a:xfrm>
        </p:spPr>
        <p:txBody>
          <a:bodyPr/>
          <a:lstStyle/>
          <a:p>
            <a:r>
              <a:rPr lang="en-US" b="1" u="sng" dirty="0" smtClean="0">
                <a:solidFill>
                  <a:schemeClr val="accent1">
                    <a:lumMod val="50000"/>
                  </a:schemeClr>
                </a:solidFill>
              </a:rPr>
              <a:t>The Pendleton Act</a:t>
            </a:r>
            <a:endParaRPr lang="en-US" b="1" u="sng" dirty="0">
              <a:solidFill>
                <a:schemeClr val="accent1">
                  <a:lumMod val="50000"/>
                </a:schemeClr>
              </a:solidFill>
            </a:endParaRPr>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60000">
            <a:off x="4533797" y="1230096"/>
            <a:ext cx="3577180" cy="3849356"/>
          </a:xfrm>
        </p:spPr>
      </p:pic>
      <p:sp>
        <p:nvSpPr>
          <p:cNvPr id="7" name="Text Placeholder 6"/>
          <p:cNvSpPr>
            <a:spLocks noGrp="1"/>
          </p:cNvSpPr>
          <p:nvPr>
            <p:ph type="body" sz="half" idx="2"/>
          </p:nvPr>
        </p:nvSpPr>
        <p:spPr>
          <a:xfrm rot="-60000">
            <a:off x="1130470" y="1600625"/>
            <a:ext cx="3212758" cy="4122247"/>
          </a:xfrm>
        </p:spPr>
        <p:txBody>
          <a:bodyPr>
            <a:normAutofit lnSpcReduction="10000"/>
          </a:bodyPr>
          <a:lstStyle/>
          <a:p>
            <a:pPr algn="l"/>
            <a:r>
              <a:rPr lang="en-US" dirty="0" smtClean="0">
                <a:latin typeface="+mj-lt"/>
              </a:rPr>
              <a:t>The Pendleton Act created the Civil Service Commission, the duty of which was to hire for government jobs only the most qualified candidates.  Merit, not political connections, would determine who should be hired for civil service jobs.  From now on, only those individuals who scored highest on a series of civil service examinations would be employed.  The previous system, pictured to the right, resulted in incompetent bureaucrats running the government – people who’s only qualification for the job was making a donation to the winning campaign.</a:t>
            </a:r>
            <a:endParaRPr lang="en-US" dirty="0">
              <a:latin typeface="+mj-lt"/>
            </a:endParaRPr>
          </a:p>
        </p:txBody>
      </p:sp>
    </p:spTree>
    <p:extLst>
      <p:ext uri="{BB962C8B-B14F-4D97-AF65-F5344CB8AC3E}">
        <p14:creationId xmlns:p14="http://schemas.microsoft.com/office/powerpoint/2010/main" val="5795937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1744</TotalTime>
  <Words>2906</Words>
  <Application>Microsoft Office PowerPoint</Application>
  <PresentationFormat>On-screen Show (4:3)</PresentationFormat>
  <Paragraphs>128</Paragraphs>
  <Slides>49</Slides>
  <Notes>0</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Pushpin</vt:lpstr>
      <vt:lpstr>The Gilded Age and Progressive Reforms</vt:lpstr>
      <vt:lpstr>Major Themes of the Gilded Age and Progressive Reform</vt:lpstr>
      <vt:lpstr>Major Themes of the Progressive Movement</vt:lpstr>
      <vt:lpstr>The Gilded Age, 1870s – 1890s</vt:lpstr>
      <vt:lpstr>Mark Twain </vt:lpstr>
      <vt:lpstr>The Major Concerns of the Gilded Age in the America:</vt:lpstr>
      <vt:lpstr>The Spoils System</vt:lpstr>
      <vt:lpstr>The Assassination of  President James Garfield</vt:lpstr>
      <vt:lpstr>The Pendleton Act</vt:lpstr>
      <vt:lpstr>Railroads and Politicians</vt:lpstr>
      <vt:lpstr>President Grover Cleveland &amp; the Interstate Commerce Act</vt:lpstr>
      <vt:lpstr>The Sherman Anti-Trust Act</vt:lpstr>
      <vt:lpstr>Political Bosses like William “Boss” Tweed bought votes.</vt:lpstr>
      <vt:lpstr>Kickbacks and Bribery </vt:lpstr>
      <vt:lpstr>Thomas Nast, the political cartoonist: “Who Stole the People’s Money?” </vt:lpstr>
      <vt:lpstr>William“Boss” Tweed made it to jail eventually, but he was never truly condemned by the people he had robbed…</vt:lpstr>
      <vt:lpstr>“Fighting Bob” La Follette </vt:lpstr>
      <vt:lpstr>Progressive Voting Reforms</vt:lpstr>
      <vt:lpstr>The 16th Amendment</vt:lpstr>
      <vt:lpstr>The 17th Amendment</vt:lpstr>
      <vt:lpstr>The 18th Amendment</vt:lpstr>
      <vt:lpstr>The 19th Amendment</vt:lpstr>
      <vt:lpstr>Muckrakers</vt:lpstr>
      <vt:lpstr>Ida Tarbell</vt:lpstr>
      <vt:lpstr>Jacob Riis</vt:lpstr>
      <vt:lpstr>Upton Sinclair</vt:lpstr>
      <vt:lpstr>Jane Addams – Founder, Hull House in Chicago</vt:lpstr>
      <vt:lpstr>The Progressive Presidents </vt:lpstr>
      <vt:lpstr>President Theodore Roosevelt</vt:lpstr>
      <vt:lpstr>The Goals of Theodore Roosevelt</vt:lpstr>
      <vt:lpstr>Theodore Roosevelt</vt:lpstr>
      <vt:lpstr>Theodore Roosevelt, the “Trustbuster” - </vt:lpstr>
      <vt:lpstr>Roosevelt sued the Northern Securities Trust, the Standard Oil Company, and the American Tobacco Trust as President</vt:lpstr>
      <vt:lpstr>TR the Trustbuster</vt:lpstr>
      <vt:lpstr>The Anthracite Coal Strike of 1902</vt:lpstr>
      <vt:lpstr>Conservation -  </vt:lpstr>
      <vt:lpstr>The U.S. Forest Service</vt:lpstr>
      <vt:lpstr>The US Forest Service</vt:lpstr>
      <vt:lpstr>The Jungle, by Upton Sinclair</vt:lpstr>
      <vt:lpstr>The Congress passed and TR signed two bills into law.</vt:lpstr>
      <vt:lpstr>Prior to the Pure Food and Drug Act, medicines were not required to list their ingredients.  Most were simply alcohol and sugar, which may have temporarily relieved symptoms, but never cured anything.   </vt:lpstr>
      <vt:lpstr>William Howard Taft</vt:lpstr>
      <vt:lpstr>President Taft</vt:lpstr>
      <vt:lpstr>The Election of 1912</vt:lpstr>
      <vt:lpstr>Three Candidates for the White House, Election of 1912</vt:lpstr>
      <vt:lpstr>And the winner is….</vt:lpstr>
      <vt:lpstr>The Clayton Anti-Trust Act</vt:lpstr>
      <vt:lpstr>The Clayton Anti-Trust Act frustrated monopolists like J.P. Morgan</vt:lpstr>
      <vt:lpstr>The Federal Reserve Act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Adam</cp:lastModifiedBy>
  <cp:revision>38</cp:revision>
  <dcterms:created xsi:type="dcterms:W3CDTF">2011-07-02T15:51:00Z</dcterms:created>
  <dcterms:modified xsi:type="dcterms:W3CDTF">2014-03-01T15:56:02Z</dcterms:modified>
</cp:coreProperties>
</file>